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13"/>
  </p:notesMasterIdLst>
  <p:sldIdLst>
    <p:sldId id="257" r:id="rId2"/>
    <p:sldId id="256" r:id="rId3"/>
    <p:sldId id="259" r:id="rId4"/>
    <p:sldId id="258"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82" autoAdjust="0"/>
    <p:restoredTop sz="90941" autoAdjust="0"/>
  </p:normalViewPr>
  <p:slideViewPr>
    <p:cSldViewPr>
      <p:cViewPr>
        <p:scale>
          <a:sx n="70" d="100"/>
          <a:sy n="70" d="100"/>
        </p:scale>
        <p:origin x="-1476" y="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7483C0-6372-4EAB-AE5B-5EACBE5D10D8}" type="datetimeFigureOut">
              <a:rPr lang="en-US" smtClean="0"/>
              <a:t>2/17/2012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01C106-12BA-49D8-A821-E0E9AC1F9F54}" type="slidenum">
              <a:rPr lang="en-US" smtClean="0"/>
              <a:t>‹#›</a:t>
            </a:fld>
            <a:endParaRPr lang="en-US"/>
          </a:p>
        </p:txBody>
      </p:sp>
    </p:spTree>
    <p:extLst>
      <p:ext uri="{BB962C8B-B14F-4D97-AF65-F5344CB8AC3E}">
        <p14:creationId xmlns:p14="http://schemas.microsoft.com/office/powerpoint/2010/main" val="1146275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http://wiki.answers.com/Q/What_are_some_slang_words_from_the_1930's</a:t>
            </a:r>
          </a:p>
          <a:p>
            <a:r>
              <a:rPr lang="en-US" dirty="0" smtClean="0"/>
              <a:t>http://www.biography.com/tv/classroom/womens-history-inspirations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1</a:t>
            </a:fld>
            <a:endParaRPr lang="en-US"/>
          </a:p>
        </p:txBody>
      </p:sp>
    </p:spTree>
    <p:extLst>
      <p:ext uri="{BB962C8B-B14F-4D97-AF65-F5344CB8AC3E}">
        <p14:creationId xmlns:p14="http://schemas.microsoft.com/office/powerpoint/2010/main" val="2876393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http://www.return2style.de/swingstyle/makeup/30amimup.html</a:t>
            </a:r>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10</a:t>
            </a:fld>
            <a:endParaRPr lang="en-US"/>
          </a:p>
        </p:txBody>
      </p:sp>
    </p:spTree>
    <p:extLst>
      <p:ext uri="{BB962C8B-B14F-4D97-AF65-F5344CB8AC3E}">
        <p14:creationId xmlns:p14="http://schemas.microsoft.com/office/powerpoint/2010/main" val="2897860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http://www.debutanteclothing.com/vintage_inspired_1970s_and_193/</a:t>
            </a:r>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11</a:t>
            </a:fld>
            <a:endParaRPr lang="en-US"/>
          </a:p>
        </p:txBody>
      </p:sp>
    </p:spTree>
    <p:extLst>
      <p:ext uri="{BB962C8B-B14F-4D97-AF65-F5344CB8AC3E}">
        <p14:creationId xmlns:p14="http://schemas.microsoft.com/office/powerpoint/2010/main" val="3148974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2</a:t>
            </a:fld>
            <a:endParaRPr lang="en-US"/>
          </a:p>
        </p:txBody>
      </p:sp>
    </p:spTree>
    <p:extLst>
      <p:ext uri="{BB962C8B-B14F-4D97-AF65-F5344CB8AC3E}">
        <p14:creationId xmlns:p14="http://schemas.microsoft.com/office/powerpoint/2010/main" val="489905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http://www.livinghistoryfarm.org/farminginthe30s/worldevents_01.html</a:t>
            </a:r>
          </a:p>
          <a:p>
            <a:r>
              <a:rPr lang="en-US" dirty="0" smtClean="0"/>
              <a:t>http://www.livinghistoryfarm.org/farminginthe30s/worldevents_01.html</a:t>
            </a:r>
          </a:p>
          <a:p>
            <a:r>
              <a:rPr lang="en-US" dirty="0" smtClean="0"/>
              <a:t>http://answers.yahoo.com/question/index?qid=20090115202123AAwNUDO</a:t>
            </a:r>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3</a:t>
            </a:fld>
            <a:endParaRPr lang="en-US"/>
          </a:p>
        </p:txBody>
      </p:sp>
    </p:spTree>
    <p:extLst>
      <p:ext uri="{BB962C8B-B14F-4D97-AF65-F5344CB8AC3E}">
        <p14:creationId xmlns:p14="http://schemas.microsoft.com/office/powerpoint/2010/main" val="1126361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http://www.kyrene.org/schools/brisas/sunda/decade/1930.htm</a:t>
            </a:r>
          </a:p>
          <a:p>
            <a:r>
              <a:rPr lang="en-US" dirty="0" smtClean="0"/>
              <a:t>http://otal.umd.edu/~vg/amst205.F97/vj04/p6b.html</a:t>
            </a:r>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4</a:t>
            </a:fld>
            <a:endParaRPr lang="en-US"/>
          </a:p>
        </p:txBody>
      </p:sp>
    </p:spTree>
    <p:extLst>
      <p:ext uri="{BB962C8B-B14F-4D97-AF65-F5344CB8AC3E}">
        <p14:creationId xmlns:p14="http://schemas.microsoft.com/office/powerpoint/2010/main" val="4008616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http://udel.edu/~orzada/trends-60.htm</a:t>
            </a:r>
          </a:p>
          <a:p>
            <a:r>
              <a:rPr lang="en-US" dirty="0" smtClean="0"/>
              <a:t>http://udel.edu/~orzada/Influentialdesigners1930-1960.htm</a:t>
            </a:r>
          </a:p>
          <a:p>
            <a:r>
              <a:rPr lang="en-US" dirty="0" smtClean="0"/>
              <a:t>http://fashion.just-the-swing.com/1930s-womens-fashion</a:t>
            </a:r>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5</a:t>
            </a:fld>
            <a:endParaRPr lang="en-US"/>
          </a:p>
        </p:txBody>
      </p:sp>
    </p:spTree>
    <p:extLst>
      <p:ext uri="{BB962C8B-B14F-4D97-AF65-F5344CB8AC3E}">
        <p14:creationId xmlns:p14="http://schemas.microsoft.com/office/powerpoint/2010/main" val="2661499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http://vintageclothing.about.com/od/designerstolookfor/tp/1930s-Designers.htm</a:t>
            </a:r>
          </a:p>
          <a:p>
            <a:r>
              <a:rPr lang="en-US" dirty="0" smtClean="0"/>
              <a:t>http://www.google.com/imgres?q=mainbocher+designs&amp;hl=en&amp;sa=X&amp;gbv=2&amp;biw=1366&amp;bih=648&amp;tbm=isch&amp;tbnid=L6hUDjOUj-jG2M:&amp;imgrefurl=http://digitalgallery.nypl.org/nypldigital/dgkeysearchdetail.cfm%3FstrucID%3D1086041%26imageID%3D1599845%26k%3D0%26print%3Dsmall&amp;docid=mAqRoBcgzx7QlM&amp;imgurl=http://images.nypl.org/index.php%253Fid%253D1599845%2526t%253Dw&amp;w=760&amp;h=692&amp;ei=PGk5T466DoaK0QHe65DoAg&amp;zoom=1&amp;iact=hc&amp;vpx=737&amp;vpy=140&amp;dur=1072&amp;hovh=214&amp;hovw=235&amp;tx=125&amp;ty=114&amp;sig=118041517070668842186&amp;page=1&amp;tbnh=140&amp;tbnw=139&amp;start=0&amp;ndsp=27&amp;ved=1t:429,r:5,s:0</a:t>
            </a:r>
          </a:p>
          <a:p>
            <a:r>
              <a:rPr lang="en-US" dirty="0" smtClean="0"/>
              <a:t>http://www.google.com/imgres?imgurl=http://www.metmuseum.org/toah/images/h2/h2_C.I.52.18.4.jpg&amp;imgrefurl=http://www.metmuseum.org/toah/works-of-art/C.I.52.18.4&amp;h=671&amp;w=300&amp;sz=55&amp;tbnid=if1f2WdYAxyzYM:&amp;tbnh=90&amp;tbnw=40&amp;prev=/search%3Fq%3DMadeleine%2BVionnet%26tbm%3Disch%26tbo%3Du&amp;zoom=1&amp;q=Madeleine+Vionnet&amp;docid=NVV-tTJ8oWLZ_M&amp;hl=en&amp;sa=X&amp;ei=j2o5T93IOoeBgwf5hKCOCA&amp;ved=0CEAQ9QEwAQ</a:t>
            </a:r>
          </a:p>
          <a:p>
            <a:r>
              <a:rPr lang="en-US" dirty="0" smtClean="0"/>
              <a:t>http://www.google.com/imgres?q=Madeleine+Vionnet+labels&amp;um=1&amp;hl=en&amp;sa=N&amp;biw=1366&amp;bih=648&amp;tbm=isch&amp;tbnid=JfAdol_5uC_ehM:&amp;imgrefurl=http://graylingjewelry.blogspot.com/2009/11/inspired-by-madeleine-vionnet.html&amp;docid=23EMHcVia6p4pM&amp;imgurl=http://3.bp.blogspot.com/_JV2U4UYe_gA/SwQzNaODuQI/AAAAAAAAAp0/9SA9R9uiNL8/s1600/madeleine%252Bvionnet%252Blabel.jpg&amp;w=604&amp;h=441&amp;ei=82o5T9roJ4Tx0gHhyPjGAg&amp;zoom=1&amp;iact=hc&amp;vpx=180&amp;vpy=151&amp;dur=519&amp;hovh=192&amp;hovw=263&amp;tx=189&amp;ty=122&amp;sig=118041517070668842186&amp;page=1&amp;tbnh=140&amp;tbnw=186&amp;start=0&amp;ndsp=24&amp;ved=1t:429,r:0,s:0</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6</a:t>
            </a:fld>
            <a:endParaRPr lang="en-US"/>
          </a:p>
        </p:txBody>
      </p:sp>
    </p:spTree>
    <p:extLst>
      <p:ext uri="{BB962C8B-B14F-4D97-AF65-F5344CB8AC3E}">
        <p14:creationId xmlns:p14="http://schemas.microsoft.com/office/powerpoint/2010/main" val="219397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http://www.metmuseum.org/toah/hd/elsa/hd_elsa.htm</a:t>
            </a:r>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7</a:t>
            </a:fld>
            <a:endParaRPr lang="en-US"/>
          </a:p>
        </p:txBody>
      </p:sp>
    </p:spTree>
    <p:extLst>
      <p:ext uri="{BB962C8B-B14F-4D97-AF65-F5344CB8AC3E}">
        <p14:creationId xmlns:p14="http://schemas.microsoft.com/office/powerpoint/2010/main" val="40758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http://www.enotes.com/1930-lifestyles-social-trends-american-decades</a:t>
            </a:r>
          </a:p>
          <a:p>
            <a:r>
              <a:rPr lang="en-US" dirty="0" smtClean="0"/>
              <a:t>http://wiki.answers.com/Q/What_was_the_fashion_like_during_the_1930s</a:t>
            </a:r>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8</a:t>
            </a:fld>
            <a:endParaRPr lang="en-US"/>
          </a:p>
        </p:txBody>
      </p:sp>
    </p:spTree>
    <p:extLst>
      <p:ext uri="{BB962C8B-B14F-4D97-AF65-F5344CB8AC3E}">
        <p14:creationId xmlns:p14="http://schemas.microsoft.com/office/powerpoint/2010/main" val="4010500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http://www.vintagetextile.com/new_page_265.htm</a:t>
            </a:r>
          </a:p>
          <a:p>
            <a:endParaRPr lang="en-US" dirty="0"/>
          </a:p>
        </p:txBody>
      </p:sp>
      <p:sp>
        <p:nvSpPr>
          <p:cNvPr id="4" name="Slide Number Placeholder 3"/>
          <p:cNvSpPr>
            <a:spLocks noGrp="1"/>
          </p:cNvSpPr>
          <p:nvPr>
            <p:ph type="sldNum" sz="quarter" idx="10"/>
          </p:nvPr>
        </p:nvSpPr>
        <p:spPr/>
        <p:txBody>
          <a:bodyPr/>
          <a:lstStyle/>
          <a:p>
            <a:fld id="{4B01C106-12BA-49D8-A821-E0E9AC1F9F54}" type="slidenum">
              <a:rPr lang="en-US" smtClean="0"/>
              <a:t>9</a:t>
            </a:fld>
            <a:endParaRPr lang="en-US"/>
          </a:p>
        </p:txBody>
      </p:sp>
    </p:spTree>
    <p:extLst>
      <p:ext uri="{BB962C8B-B14F-4D97-AF65-F5344CB8AC3E}">
        <p14:creationId xmlns:p14="http://schemas.microsoft.com/office/powerpoint/2010/main" val="2456170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EE2BFB5D-482F-41C9-A986-227E13455B5F}" type="datetimeFigureOut">
              <a:rPr lang="en-US" smtClean="0"/>
              <a:t>2/17/2012</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2BFB5D-482F-41C9-A986-227E13455B5F}" type="datetimeFigureOut">
              <a:rPr lang="en-US" smtClean="0"/>
              <a:t>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2BFB5D-482F-41C9-A986-227E13455B5F}" type="datetimeFigureOut">
              <a:rPr lang="en-US" smtClean="0"/>
              <a:t>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2BFB5D-482F-41C9-A986-227E13455B5F}" type="datetimeFigureOut">
              <a:rPr lang="en-US" smtClean="0"/>
              <a:t>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EB786-9510-4157-B6EE-F79C26871542}"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E2BFB5D-482F-41C9-A986-227E13455B5F}" type="datetimeFigureOut">
              <a:rPr lang="en-US" smtClean="0"/>
              <a:t>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EB786-9510-4157-B6EE-F79C26871542}"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E2BFB5D-482F-41C9-A986-227E13455B5F}" type="datetimeFigureOut">
              <a:rPr lang="en-US" smtClean="0"/>
              <a:t>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EB786-9510-4157-B6EE-F79C26871542}"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EE2BFB5D-482F-41C9-A986-227E13455B5F}" type="datetimeFigureOut">
              <a:rPr lang="en-US" smtClean="0"/>
              <a:t>2/17/2012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2BFB5D-482F-41C9-A986-227E13455B5F}" type="datetimeFigureOut">
              <a:rPr lang="en-US" smtClean="0"/>
              <a:t>2/17/2012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0EB786-9510-4157-B6EE-F79C26871542}"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E2BFB5D-482F-41C9-A986-227E13455B5F}" type="datetimeFigureOut">
              <a:rPr lang="en-US" smtClean="0"/>
              <a:t>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2BFB5D-482F-41C9-A986-227E13455B5F}" type="datetimeFigureOut">
              <a:rPr lang="en-US" smtClean="0"/>
              <a:t>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EB786-9510-4157-B6EE-F79C26871542}"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2BFB5D-482F-41C9-A986-227E13455B5F}" type="datetimeFigureOut">
              <a:rPr lang="en-US" smtClean="0"/>
              <a:t>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EB786-9510-4157-B6EE-F79C2687154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EE2BFB5D-482F-41C9-A986-227E13455B5F}" type="datetimeFigureOut">
              <a:rPr lang="en-US" smtClean="0"/>
              <a:t>2/17/2012</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230EB786-9510-4157-B6EE-F79C268715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thinkexist.com/quotation/if_you_think_education_is_expensive-try/188916.html"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www.etsy.com/listing/72630695/70s-black-satin-halter-gown-size-small?ref=sr_gallery_13&amp;ga_search_query=1970s+dress+satin&amp;ga_search_type=vintage&amp;ga_facet=vintag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Great_Depression"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hyperlink" Target="http://en.wikipedia.org/wiki/Greta_Garbo"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www.metmuseum.org/toah/hd/elsa/hd_elsa.htm" TargetMode="Externa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990600"/>
            <a:ext cx="2819399" cy="599440"/>
          </a:xfrm>
        </p:spPr>
        <p:txBody>
          <a:bodyPr/>
          <a:lstStyle/>
          <a:p>
            <a:r>
              <a:rPr lang="en-US" sz="3200" dirty="0" smtClean="0"/>
              <a:t>1930’s </a:t>
            </a:r>
            <a:endParaRPr lang="en-US" sz="3200" dirty="0"/>
          </a:p>
        </p:txBody>
      </p:sp>
      <p:sp>
        <p:nvSpPr>
          <p:cNvPr id="3" name="Text Placeholder 2"/>
          <p:cNvSpPr>
            <a:spLocks noGrp="1"/>
          </p:cNvSpPr>
          <p:nvPr>
            <p:ph type="body" sz="half" idx="2"/>
          </p:nvPr>
        </p:nvSpPr>
        <p:spPr>
          <a:xfrm>
            <a:off x="4648200" y="1524000"/>
            <a:ext cx="3581400" cy="4038600"/>
          </a:xfrm>
        </p:spPr>
        <p:txBody>
          <a:bodyPr>
            <a:normAutofit lnSpcReduction="10000"/>
          </a:bodyPr>
          <a:lstStyle/>
          <a:p>
            <a:pPr marL="285750" indent="-285750" algn="l">
              <a:buFont typeface="Arial" pitchFamily="34" charset="0"/>
              <a:buChar char="•"/>
            </a:pPr>
            <a:r>
              <a:rPr lang="en-US" dirty="0" smtClean="0"/>
              <a:t>Abercrombie </a:t>
            </a:r>
            <a:r>
              <a:rPr lang="en-US" dirty="0"/>
              <a:t>- a </a:t>
            </a:r>
            <a:r>
              <a:rPr lang="en-US" dirty="0" smtClean="0"/>
              <a:t>know-it-all</a:t>
            </a:r>
          </a:p>
          <a:p>
            <a:pPr marL="285750" indent="-285750" algn="l">
              <a:buFont typeface="Arial" pitchFamily="34" charset="0"/>
              <a:buChar char="•"/>
            </a:pPr>
            <a:r>
              <a:rPr lang="en-US" dirty="0"/>
              <a:t>aces, snazzy, hot, cool, keen, or swell </a:t>
            </a:r>
            <a:r>
              <a:rPr lang="en-US" dirty="0" smtClean="0"/>
              <a:t>– awesome. </a:t>
            </a:r>
          </a:p>
          <a:p>
            <a:pPr marL="285750" indent="-285750" algn="l">
              <a:buFont typeface="Arial" pitchFamily="34" charset="0"/>
              <a:buChar char="•"/>
            </a:pPr>
            <a:r>
              <a:rPr lang="en-US" dirty="0"/>
              <a:t>cave </a:t>
            </a:r>
            <a:r>
              <a:rPr lang="en-US" dirty="0" smtClean="0"/>
              <a:t>– home</a:t>
            </a:r>
          </a:p>
          <a:p>
            <a:pPr marL="285750" indent="-285750" algn="l">
              <a:buFont typeface="Arial" pitchFamily="34" charset="0"/>
              <a:buChar char="•"/>
            </a:pPr>
            <a:r>
              <a:rPr lang="en-US" dirty="0"/>
              <a:t>doss </a:t>
            </a:r>
            <a:r>
              <a:rPr lang="en-US" dirty="0" smtClean="0"/>
              <a:t>– sleep</a:t>
            </a:r>
          </a:p>
          <a:p>
            <a:pPr marL="285750" indent="-285750" algn="l">
              <a:buFont typeface="Arial" pitchFamily="34" charset="0"/>
              <a:buChar char="•"/>
            </a:pPr>
            <a:r>
              <a:rPr lang="en-US" dirty="0"/>
              <a:t>keen - very </a:t>
            </a:r>
            <a:r>
              <a:rPr lang="en-US" dirty="0" smtClean="0"/>
              <a:t>good</a:t>
            </a:r>
          </a:p>
          <a:p>
            <a:pPr marL="285750" indent="-285750" algn="l">
              <a:buFont typeface="Arial" pitchFamily="34" charset="0"/>
              <a:buChar char="•"/>
            </a:pPr>
            <a:r>
              <a:rPr lang="en-US" dirty="0"/>
              <a:t>egg - a crude </a:t>
            </a:r>
            <a:r>
              <a:rPr lang="en-US" dirty="0" smtClean="0"/>
              <a:t>person</a:t>
            </a:r>
            <a:endParaRPr lang="en-US" dirty="0"/>
          </a:p>
          <a:p>
            <a:pPr marL="285750" indent="-285750" algn="l">
              <a:buFont typeface="Arial" pitchFamily="34" charset="0"/>
              <a:buChar char="•"/>
            </a:pPr>
            <a:r>
              <a:rPr lang="en-US" dirty="0"/>
              <a:t>I was just born to swing, that's all.</a:t>
            </a:r>
            <a:br>
              <a:rPr lang="en-US" dirty="0"/>
            </a:br>
            <a:r>
              <a:rPr lang="en-US" b="1" i="1" dirty="0"/>
              <a:t>Lil Hardin Armstrong, bandleader, </a:t>
            </a:r>
            <a:r>
              <a:rPr lang="en-US" b="1" i="1" dirty="0" smtClean="0"/>
              <a:t>1930's</a:t>
            </a:r>
          </a:p>
          <a:p>
            <a:pPr marL="285750" indent="-285750" algn="l">
              <a:buFont typeface="Arial" pitchFamily="34" charset="0"/>
              <a:buChar char="•"/>
            </a:pPr>
            <a:r>
              <a:rPr lang="en-US" dirty="0"/>
              <a:t>“</a:t>
            </a:r>
            <a:r>
              <a:rPr lang="en-US" dirty="0">
                <a:hlinkClick r:id="rId3" action="ppaction://hlinkfile"/>
              </a:rPr>
              <a:t>If you think education is expensive, try ignorance</a:t>
            </a:r>
            <a:r>
              <a:rPr lang="en-US" dirty="0"/>
              <a:t>”</a:t>
            </a:r>
          </a:p>
        </p:txBody>
      </p:sp>
      <p:pic>
        <p:nvPicPr>
          <p:cNvPr id="5" name="Content Placeholder 4"/>
          <p:cNvPicPr>
            <a:picLocks noGrp="1" noChangeAspect="1"/>
          </p:cNvPicPr>
          <p:nvPr>
            <p:ph sz="quarter" idx="13"/>
          </p:nvPr>
        </p:nvPicPr>
        <p:blipFill>
          <a:blip r:embed="rId4">
            <a:extLst>
              <a:ext uri="{28A0092B-C50C-407E-A947-70E740481C1C}">
                <a14:useLocalDpi xmlns:a14="http://schemas.microsoft.com/office/drawing/2010/main" val="0"/>
              </a:ext>
            </a:extLst>
          </a:blip>
          <a:stretch>
            <a:fillRect/>
          </a:stretch>
        </p:blipFill>
        <p:spPr>
          <a:xfrm>
            <a:off x="1447800" y="1676400"/>
            <a:ext cx="29718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407885"/>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colors </a:t>
            </a:r>
            <a:endParaRPr lang="en-US" dirty="0"/>
          </a:p>
        </p:txBody>
      </p:sp>
      <p:sp>
        <p:nvSpPr>
          <p:cNvPr id="3" name="Content Placeholder 2"/>
          <p:cNvSpPr>
            <a:spLocks noGrp="1"/>
          </p:cNvSpPr>
          <p:nvPr>
            <p:ph sz="quarter" idx="4294967295"/>
          </p:nvPr>
        </p:nvSpPr>
        <p:spPr>
          <a:xfrm>
            <a:off x="4419600" y="2057400"/>
            <a:ext cx="3962400" cy="3657600"/>
          </a:xfrm>
        </p:spPr>
        <p:txBody>
          <a:bodyPr>
            <a:noAutofit/>
          </a:bodyPr>
          <a:lstStyle/>
          <a:p>
            <a:r>
              <a:rPr lang="en-US" sz="700" i="1" dirty="0" smtClean="0">
                <a:latin typeface="Bodoni MT Condensed" pitchFamily="18" charset="0"/>
                <a:cs typeface="Tunga" pitchFamily="34" charset="0"/>
              </a:rPr>
              <a:t>of </a:t>
            </a:r>
            <a:r>
              <a:rPr lang="en-US" sz="700" i="1" dirty="0">
                <a:latin typeface="Bodoni MT Condensed" pitchFamily="18" charset="0"/>
                <a:cs typeface="Tunga" pitchFamily="34" charset="0"/>
              </a:rPr>
              <a:t>nails with the half-moon and tips left bare (white). During the end of the 1930s fashion-conscious women still kept the half-moon bare but applied polish to the end of the tips. </a:t>
            </a:r>
          </a:p>
          <a:p>
            <a:endParaRPr lang="en-US" sz="700" i="1" dirty="0">
              <a:latin typeface="Bodoni MT Condensed" pitchFamily="18" charset="0"/>
              <a:cs typeface="Tunga" pitchFamily="34" charset="0"/>
            </a:endParaRPr>
          </a:p>
          <a:p>
            <a:r>
              <a:rPr lang="en-US" sz="700" i="1" dirty="0">
                <a:latin typeface="Bodoni MT Condensed" pitchFamily="18" charset="0"/>
                <a:cs typeface="Tunga" pitchFamily="34" charset="0"/>
              </a:rPr>
              <a:t>In the early thirties a complexion like "Gardenia" (white and waxen) or "Tea rose" (ivory with a touch of pink) was most popular face foundation. Therefore powders applied in rich ivory, light mauve or with a </a:t>
            </a:r>
            <a:r>
              <a:rPr lang="en-US" sz="700" i="1" dirty="0" err="1">
                <a:latin typeface="Bodoni MT Condensed" pitchFamily="18" charset="0"/>
                <a:cs typeface="Tunga" pitchFamily="34" charset="0"/>
              </a:rPr>
              <a:t>slighty</a:t>
            </a:r>
            <a:r>
              <a:rPr lang="en-US" sz="700" i="1" dirty="0">
                <a:latin typeface="Bodoni MT Condensed" pitchFamily="18" charset="0"/>
                <a:cs typeface="Tunga" pitchFamily="34" charset="0"/>
              </a:rPr>
              <a:t> light green touch. From the mid thirties on women </a:t>
            </a:r>
            <a:r>
              <a:rPr lang="en-US" sz="700" i="1" dirty="0" err="1">
                <a:latin typeface="Bodoni MT Condensed" pitchFamily="18" charset="0"/>
                <a:cs typeface="Tunga" pitchFamily="34" charset="0"/>
              </a:rPr>
              <a:t>prefered</a:t>
            </a:r>
            <a:r>
              <a:rPr lang="en-US" sz="700" i="1" dirty="0">
                <a:latin typeface="Bodoni MT Condensed" pitchFamily="18" charset="0"/>
                <a:cs typeface="Tunga" pitchFamily="34" charset="0"/>
              </a:rPr>
              <a:t> ivory in varying tones of pink, light blue and orange cream. A color - as natural as possible - with an easy bright pink undertone then </a:t>
            </a:r>
            <a:r>
              <a:rPr lang="en-US" sz="700" i="1" dirty="0" err="1">
                <a:latin typeface="Bodoni MT Condensed" pitchFamily="18" charset="0"/>
                <a:cs typeface="Tunga" pitchFamily="34" charset="0"/>
              </a:rPr>
              <a:t>arised</a:t>
            </a:r>
            <a:r>
              <a:rPr lang="en-US" sz="700" i="1" dirty="0">
                <a:latin typeface="Bodoni MT Condensed" pitchFamily="18" charset="0"/>
                <a:cs typeface="Tunga" pitchFamily="34" charset="0"/>
              </a:rPr>
              <a:t> at the end of the thirties. </a:t>
            </a:r>
          </a:p>
          <a:p>
            <a:r>
              <a:rPr lang="en-US" sz="700" i="1" dirty="0">
                <a:latin typeface="Bodoni MT Condensed" pitchFamily="18" charset="0"/>
                <a:cs typeface="Tunga" pitchFamily="34" charset="0"/>
              </a:rPr>
              <a:t>In the early 1930s rouge in very light pinks was used, if any. Later, from mid to the thirties, raspberry shades, yellow red or purple red were fashionable. Many different eyelid shades which stretched over blue, bright violet, green, brown and orchid were applied . </a:t>
            </a:r>
            <a:br>
              <a:rPr lang="en-US" sz="700" i="1" dirty="0">
                <a:latin typeface="Bodoni MT Condensed" pitchFamily="18" charset="0"/>
                <a:cs typeface="Tunga" pitchFamily="34" charset="0"/>
              </a:rPr>
            </a:br>
            <a:r>
              <a:rPr lang="en-US" sz="700" i="1" dirty="0">
                <a:latin typeface="Bodoni MT Condensed" pitchFamily="18" charset="0"/>
                <a:cs typeface="Tunga" pitchFamily="34" charset="0"/>
              </a:rPr>
              <a:t>Blondes </a:t>
            </a:r>
            <a:r>
              <a:rPr lang="en-US" sz="700" i="1" dirty="0" err="1">
                <a:latin typeface="Bodoni MT Condensed" pitchFamily="18" charset="0"/>
                <a:cs typeface="Tunga" pitchFamily="34" charset="0"/>
              </a:rPr>
              <a:t>prefered</a:t>
            </a:r>
            <a:r>
              <a:rPr lang="en-US" sz="700" i="1" dirty="0">
                <a:latin typeface="Bodoni MT Condensed" pitchFamily="18" charset="0"/>
                <a:cs typeface="Tunga" pitchFamily="34" charset="0"/>
              </a:rPr>
              <a:t> blue, green or bright violet eyelid shades, brunettes used brown grease paint with faint purple for a mysterious exotic flair. For evening the brightly shimmering eyelid shadow was applied from the upper eyelid up to the eyebrow. </a:t>
            </a:r>
            <a:br>
              <a:rPr lang="en-US" sz="700" i="1" dirty="0">
                <a:latin typeface="Bodoni MT Condensed" pitchFamily="18" charset="0"/>
                <a:cs typeface="Tunga" pitchFamily="34" charset="0"/>
              </a:rPr>
            </a:br>
            <a:r>
              <a:rPr lang="en-US" sz="700" i="1" dirty="0">
                <a:latin typeface="Bodoni MT Condensed" pitchFamily="18" charset="0"/>
                <a:cs typeface="Tunga" pitchFamily="34" charset="0"/>
              </a:rPr>
              <a:t>A dark </a:t>
            </a:r>
            <a:r>
              <a:rPr lang="en-US" sz="700" i="1" dirty="0" err="1">
                <a:latin typeface="Bodoni MT Condensed" pitchFamily="18" charset="0"/>
                <a:cs typeface="Tunga" pitchFamily="34" charset="0"/>
              </a:rPr>
              <a:t>eyeshadow</a:t>
            </a:r>
            <a:r>
              <a:rPr lang="en-US" sz="700" i="1" dirty="0">
                <a:latin typeface="Bodoni MT Condensed" pitchFamily="18" charset="0"/>
                <a:cs typeface="Tunga" pitchFamily="34" charset="0"/>
              </a:rPr>
              <a:t> was used in the crease of the upper lid and smudged slightly to create a deep set effect. </a:t>
            </a:r>
            <a:br>
              <a:rPr lang="en-US" sz="700" i="1" dirty="0">
                <a:latin typeface="Bodoni MT Condensed" pitchFamily="18" charset="0"/>
                <a:cs typeface="Tunga" pitchFamily="34" charset="0"/>
              </a:rPr>
            </a:br>
            <a:r>
              <a:rPr lang="en-US" sz="700" i="1" dirty="0">
                <a:latin typeface="Bodoni MT Condensed" pitchFamily="18" charset="0"/>
                <a:cs typeface="Tunga" pitchFamily="34" charset="0"/>
              </a:rPr>
              <a:t>For a daytime look petroleum jelly (without eyelid shade) was applied to the upper eyelids to match the shiny eyebrows. The (often false) eyelashes were curled. </a:t>
            </a:r>
          </a:p>
          <a:p>
            <a:r>
              <a:rPr lang="en-US" sz="700" i="1" dirty="0">
                <a:latin typeface="Bodoni MT Condensed" pitchFamily="18" charset="0"/>
                <a:cs typeface="Tunga" pitchFamily="34" charset="0"/>
              </a:rPr>
              <a:t>The eyebrows were plucked thin or shaved off entirely. Then the eyebrows were drawn on with an eyebrow pencil extended well toward the temple. To give them a shiny look, eyebrows were then be dressed with petroleum jelly, </a:t>
            </a:r>
            <a:r>
              <a:rPr lang="en-US" sz="700" i="1" dirty="0" err="1">
                <a:latin typeface="Bodoni MT Condensed" pitchFamily="18" charset="0"/>
                <a:cs typeface="Tunga" pitchFamily="34" charset="0"/>
              </a:rPr>
              <a:t>brillantine</a:t>
            </a:r>
            <a:r>
              <a:rPr lang="en-US" sz="700" i="1" dirty="0">
                <a:latin typeface="Bodoni MT Condensed" pitchFamily="18" charset="0"/>
                <a:cs typeface="Tunga" pitchFamily="34" charset="0"/>
              </a:rPr>
              <a:t> or olive oil. </a:t>
            </a:r>
            <a:br>
              <a:rPr lang="en-US" sz="700" i="1" dirty="0">
                <a:latin typeface="Bodoni MT Condensed" pitchFamily="18" charset="0"/>
                <a:cs typeface="Tunga" pitchFamily="34" charset="0"/>
              </a:rPr>
            </a:br>
            <a:endParaRPr lang="en-US" sz="700" i="1" dirty="0">
              <a:latin typeface="Bodoni MT Condensed" pitchFamily="18" charset="0"/>
              <a:cs typeface="Tunga" pitchFamily="34" charset="0"/>
            </a:endParaRPr>
          </a:p>
          <a:p>
            <a:r>
              <a:rPr lang="en-US" sz="700" i="1" dirty="0">
                <a:latin typeface="Bodoni MT Condensed" pitchFamily="18" charset="0"/>
                <a:cs typeface="Tunga" pitchFamily="34" charset="0"/>
              </a:rPr>
              <a:t>Up to the middle of the thirties most popular lipstick colors were light rose, raspberry tones, </a:t>
            </a:r>
            <a:r>
              <a:rPr lang="en-US" sz="700" i="1" dirty="0" err="1">
                <a:latin typeface="Bodoni MT Condensed" pitchFamily="18" charset="0"/>
                <a:cs typeface="Tunga" pitchFamily="34" charset="0"/>
              </a:rPr>
              <a:t>chinese</a:t>
            </a:r>
            <a:r>
              <a:rPr lang="en-US" sz="700" i="1" dirty="0">
                <a:latin typeface="Bodoni MT Condensed" pitchFamily="18" charset="0"/>
                <a:cs typeface="Tunga" pitchFamily="34" charset="0"/>
              </a:rPr>
              <a:t> red and orange tones. In the later 30s primarily bright red tones. </a:t>
            </a:r>
            <a:br>
              <a:rPr lang="en-US" sz="700" i="1" dirty="0">
                <a:latin typeface="Bodoni MT Condensed" pitchFamily="18" charset="0"/>
                <a:cs typeface="Tunga" pitchFamily="34" charset="0"/>
              </a:rPr>
            </a:br>
            <a:r>
              <a:rPr lang="en-US" sz="700" i="1" dirty="0">
                <a:latin typeface="Bodoni MT Condensed" pitchFamily="18" charset="0"/>
                <a:cs typeface="Tunga" pitchFamily="34" charset="0"/>
              </a:rPr>
              <a:t>The mouth should have full lips with an elongated bow that rounds and flares at the corners. This kind of mouth was called the rosebud mouth, bird mouth, "Crawford Smear" or "Cruller". </a:t>
            </a:r>
          </a:p>
          <a:p>
            <a:r>
              <a:rPr lang="en-US" sz="700" i="1" dirty="0">
                <a:latin typeface="Bodoni MT Condensed" pitchFamily="18" charset="0"/>
                <a:cs typeface="Tunga" pitchFamily="34" charset="0"/>
              </a:rPr>
              <a:t>For nails colors like pale rose, light pink and cream shades were applied during the early thirties. 1932, for a short time, even black nail varnish came into fashion. From mid to late 1930s every shade of red, deep corals, lilac, emerald green, mother of pearl gray, pale pink, cornflower blue, mauve, gold or silver were used corresponding to the dress color. </a:t>
            </a:r>
          </a:p>
          <a:p>
            <a:r>
              <a:rPr lang="en-US" sz="700" i="1" dirty="0">
                <a:latin typeface="Bodoni MT Condensed" pitchFamily="18" charset="0"/>
                <a:cs typeface="Tunga" pitchFamily="34" charset="0"/>
              </a:rPr>
              <a:t>During this decade (as in the 20s) polishes were applied only in </a:t>
            </a:r>
            <a:r>
              <a:rPr lang="en-US" sz="700" i="1" dirty="0">
                <a:latin typeface="Tunga" pitchFamily="34" charset="0"/>
                <a:cs typeface="Tunga" pitchFamily="34" charset="0"/>
              </a:rPr>
              <a:t>the center </a:t>
            </a:r>
          </a:p>
        </p:txBody>
      </p:sp>
      <p:graphicFrame>
        <p:nvGraphicFramePr>
          <p:cNvPr id="5" name="Table 4"/>
          <p:cNvGraphicFramePr>
            <a:graphicFrameLocks noGrp="1"/>
          </p:cNvGraphicFramePr>
          <p:nvPr>
            <p:extLst>
              <p:ext uri="{D42A27DB-BD31-4B8C-83A1-F6EECF244321}">
                <p14:modId xmlns:p14="http://schemas.microsoft.com/office/powerpoint/2010/main" val="2594172064"/>
              </p:ext>
            </p:extLst>
          </p:nvPr>
        </p:nvGraphicFramePr>
        <p:xfrm>
          <a:off x="838200" y="2819400"/>
          <a:ext cx="3492691" cy="2956051"/>
        </p:xfrm>
        <a:graphic>
          <a:graphicData uri="http://schemas.openxmlformats.org/drawingml/2006/table">
            <a:tbl>
              <a:tblPr/>
              <a:tblGrid>
                <a:gridCol w="634639"/>
                <a:gridCol w="318045"/>
                <a:gridCol w="634639"/>
                <a:gridCol w="318045"/>
                <a:gridCol w="634639"/>
                <a:gridCol w="318045"/>
                <a:gridCol w="634639"/>
              </a:tblGrid>
              <a:tr h="468249">
                <a:tc>
                  <a:txBody>
                    <a:bodyPr/>
                    <a:lstStyle/>
                    <a:p>
                      <a:r>
                        <a:rPr lang="en-US" sz="800" dirty="0"/>
                        <a:t>Pink Ivory</a:t>
                      </a:r>
                    </a:p>
                  </a:txBody>
                  <a:tcPr marL="41313" marR="41313" marT="20657" marB="20657" anchor="ctr">
                    <a:lnL>
                      <a:noFill/>
                    </a:lnL>
                    <a:lnR>
                      <a:noFill/>
                    </a:lnR>
                    <a:lnT>
                      <a:noFill/>
                    </a:lnT>
                    <a:lnB>
                      <a:noFill/>
                    </a:lnB>
                    <a:solidFill>
                      <a:srgbClr val="FEF9F5"/>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dirty="0"/>
                        <a:t>Light Green</a:t>
                      </a:r>
                    </a:p>
                  </a:txBody>
                  <a:tcPr marL="41313" marR="41313" marT="20657" marB="20657" anchor="ctr">
                    <a:lnL>
                      <a:noFill/>
                    </a:lnL>
                    <a:lnR>
                      <a:noFill/>
                    </a:lnR>
                    <a:lnT>
                      <a:noFill/>
                    </a:lnT>
                    <a:lnB>
                      <a:noFill/>
                    </a:lnB>
                    <a:solidFill>
                      <a:srgbClr val="E8FAEE"/>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Mauve</a:t>
                      </a:r>
                    </a:p>
                  </a:txBody>
                  <a:tcPr marL="41313" marR="41313" marT="20657" marB="20657" anchor="ctr">
                    <a:lnL>
                      <a:noFill/>
                    </a:lnL>
                    <a:lnR>
                      <a:noFill/>
                    </a:lnR>
                    <a:lnT>
                      <a:noFill/>
                    </a:lnT>
                    <a:lnB>
                      <a:noFill/>
                    </a:lnB>
                    <a:solidFill>
                      <a:srgbClr val="FEEFF2"/>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Peaches&amp;Cream</a:t>
                      </a:r>
                    </a:p>
                  </a:txBody>
                  <a:tcPr marL="41313" marR="41313" marT="20657" marB="20657" anchor="ctr">
                    <a:lnL>
                      <a:noFill/>
                    </a:lnL>
                    <a:lnR>
                      <a:noFill/>
                    </a:lnR>
                    <a:lnT>
                      <a:noFill/>
                    </a:lnT>
                    <a:lnB>
                      <a:noFill/>
                    </a:lnB>
                    <a:solidFill>
                      <a:srgbClr val="FFFDF0"/>
                    </a:solidFill>
                  </a:tcPr>
                </a:tc>
              </a:tr>
              <a:tr h="158589">
                <a:tc>
                  <a:txBody>
                    <a:bodyPr/>
                    <a:lstStyle/>
                    <a:p>
                      <a:r>
                        <a:rPr lang="en-US" sz="800">
                          <a:latin typeface="Arial,Helvetica"/>
                        </a:rPr>
                        <a:t>Face Powder</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Face Powder</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dirty="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Face Powder</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Face Powder</a:t>
                      </a:r>
                      <a:endParaRPr lang="en-US" sz="800"/>
                    </a:p>
                  </a:txBody>
                  <a:tcPr marL="41313" marR="41313" marT="20657" marB="20657" anchor="ctr">
                    <a:lnL>
                      <a:noFill/>
                    </a:lnL>
                    <a:lnR>
                      <a:noFill/>
                    </a:lnR>
                    <a:lnT>
                      <a:noFill/>
                    </a:lnT>
                    <a:lnB>
                      <a:noFill/>
                    </a:lnB>
                    <a:solidFill>
                      <a:srgbClr val="000000"/>
                    </a:solidFill>
                  </a:tcPr>
                </a:tc>
              </a:tr>
              <a:tr h="105203">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r>
              <a:tr h="158589">
                <a:tc>
                  <a:txBody>
                    <a:bodyPr/>
                    <a:lstStyle/>
                    <a:p>
                      <a:r>
                        <a:rPr lang="en-US" sz="800"/>
                        <a:t>Rose</a:t>
                      </a:r>
                    </a:p>
                  </a:txBody>
                  <a:tcPr marL="41313" marR="41313" marT="20657" marB="20657" anchor="ctr">
                    <a:lnL>
                      <a:noFill/>
                    </a:lnL>
                    <a:lnR>
                      <a:noFill/>
                    </a:lnR>
                    <a:lnT>
                      <a:noFill/>
                    </a:lnT>
                    <a:lnB>
                      <a:noFill/>
                    </a:lnB>
                    <a:solidFill>
                      <a:srgbClr val="FFC2C3"/>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Yellow Red</a:t>
                      </a:r>
                    </a:p>
                  </a:txBody>
                  <a:tcPr marL="41313" marR="41313" marT="20657" marB="20657" anchor="ctr">
                    <a:lnL>
                      <a:noFill/>
                    </a:lnL>
                    <a:lnR>
                      <a:noFill/>
                    </a:lnR>
                    <a:lnT>
                      <a:noFill/>
                    </a:lnT>
                    <a:lnB>
                      <a:noFill/>
                    </a:lnB>
                    <a:solidFill>
                      <a:srgbClr val="FEA752"/>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Raspberry</a:t>
                      </a:r>
                    </a:p>
                  </a:txBody>
                  <a:tcPr marL="41313" marR="41313" marT="20657" marB="20657" anchor="ctr">
                    <a:lnL>
                      <a:noFill/>
                    </a:lnL>
                    <a:lnR>
                      <a:noFill/>
                    </a:lnR>
                    <a:lnT>
                      <a:noFill/>
                    </a:lnT>
                    <a:lnB>
                      <a:noFill/>
                    </a:lnB>
                    <a:solidFill>
                      <a:srgbClr val="F85E78"/>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Purple Red</a:t>
                      </a:r>
                    </a:p>
                  </a:txBody>
                  <a:tcPr marL="41313" marR="41313" marT="20657" marB="20657" anchor="ctr">
                    <a:lnL>
                      <a:noFill/>
                    </a:lnL>
                    <a:lnR>
                      <a:noFill/>
                    </a:lnR>
                    <a:lnT>
                      <a:noFill/>
                    </a:lnT>
                    <a:lnB>
                      <a:noFill/>
                    </a:lnB>
                    <a:solidFill>
                      <a:srgbClr val="C9054F"/>
                    </a:solidFill>
                  </a:tcPr>
                </a:tc>
              </a:tr>
              <a:tr h="105203">
                <a:tc>
                  <a:txBody>
                    <a:bodyPr/>
                    <a:lstStyle/>
                    <a:p>
                      <a:r>
                        <a:rPr lang="en-US" sz="800">
                          <a:latin typeface="Arial,Helvetica"/>
                        </a:rPr>
                        <a:t>Rouge</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Rouge</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Rouge</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Rouge</a:t>
                      </a:r>
                      <a:endParaRPr lang="en-US" sz="800"/>
                    </a:p>
                  </a:txBody>
                  <a:tcPr marL="41313" marR="41313" marT="20657" marB="20657" anchor="ctr">
                    <a:lnL>
                      <a:noFill/>
                    </a:lnL>
                    <a:lnR>
                      <a:noFill/>
                    </a:lnR>
                    <a:lnT>
                      <a:noFill/>
                    </a:lnT>
                    <a:lnB>
                      <a:noFill/>
                    </a:lnB>
                    <a:solidFill>
                      <a:srgbClr val="000000"/>
                    </a:solidFill>
                  </a:tcPr>
                </a:tc>
              </a:tr>
              <a:tr h="105203">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r>
              <a:tr h="158589">
                <a:tc>
                  <a:txBody>
                    <a:bodyPr/>
                    <a:lstStyle/>
                    <a:p>
                      <a:r>
                        <a:rPr lang="en-US" sz="800"/>
                        <a:t>Grey Blue</a:t>
                      </a:r>
                    </a:p>
                  </a:txBody>
                  <a:tcPr marL="41313" marR="41313" marT="20657" marB="20657" anchor="ctr">
                    <a:lnL>
                      <a:noFill/>
                    </a:lnL>
                    <a:lnR>
                      <a:noFill/>
                    </a:lnR>
                    <a:lnT>
                      <a:noFill/>
                    </a:lnT>
                    <a:lnB>
                      <a:noFill/>
                    </a:lnB>
                    <a:solidFill>
                      <a:srgbClr val="ABB8D8"/>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Light Violet</a:t>
                      </a:r>
                    </a:p>
                  </a:txBody>
                  <a:tcPr marL="41313" marR="41313" marT="20657" marB="20657" anchor="ctr">
                    <a:lnL>
                      <a:noFill/>
                    </a:lnL>
                    <a:lnR>
                      <a:noFill/>
                    </a:lnR>
                    <a:lnT>
                      <a:noFill/>
                    </a:lnT>
                    <a:lnB>
                      <a:noFill/>
                    </a:lnB>
                    <a:solidFill>
                      <a:srgbClr val="E0B3F5"/>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Green</a:t>
                      </a:r>
                    </a:p>
                  </a:txBody>
                  <a:tcPr marL="41313" marR="41313" marT="20657" marB="20657" anchor="ctr">
                    <a:lnL>
                      <a:noFill/>
                    </a:lnL>
                    <a:lnR>
                      <a:noFill/>
                    </a:lnR>
                    <a:lnT>
                      <a:noFill/>
                    </a:lnT>
                    <a:lnB>
                      <a:noFill/>
                    </a:lnB>
                    <a:solidFill>
                      <a:srgbClr val="549C65"/>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Brown</a:t>
                      </a:r>
                    </a:p>
                  </a:txBody>
                  <a:tcPr marL="41313" marR="41313" marT="20657" marB="20657" anchor="ctr">
                    <a:lnL>
                      <a:noFill/>
                    </a:lnL>
                    <a:lnR>
                      <a:noFill/>
                    </a:lnR>
                    <a:lnT>
                      <a:noFill/>
                    </a:lnT>
                    <a:lnB>
                      <a:noFill/>
                    </a:lnB>
                    <a:solidFill>
                      <a:srgbClr val="BA7A3C"/>
                    </a:solidFill>
                  </a:tcPr>
                </a:tc>
              </a:tr>
              <a:tr h="158589">
                <a:tc>
                  <a:txBody>
                    <a:bodyPr/>
                    <a:lstStyle/>
                    <a:p>
                      <a:r>
                        <a:rPr lang="en-US" sz="800" dirty="0" smtClean="0">
                          <a:latin typeface="Arial,Helvetica"/>
                        </a:rPr>
                        <a:t>Eye shadow</a:t>
                      </a:r>
                      <a:endParaRPr lang="en-US" sz="800" dirty="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Eyeshadow</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Eyeshadow</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Eyeshadow</a:t>
                      </a:r>
                      <a:endParaRPr lang="en-US" sz="800"/>
                    </a:p>
                  </a:txBody>
                  <a:tcPr marL="41313" marR="41313" marT="20657" marB="20657" anchor="ctr">
                    <a:lnL>
                      <a:noFill/>
                    </a:lnL>
                    <a:lnR>
                      <a:noFill/>
                    </a:lnR>
                    <a:lnT>
                      <a:noFill/>
                    </a:lnT>
                    <a:lnB>
                      <a:noFill/>
                    </a:lnB>
                    <a:solidFill>
                      <a:srgbClr val="000000"/>
                    </a:solidFill>
                  </a:tcPr>
                </a:tc>
              </a:tr>
              <a:tr h="105203">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r>
              <a:tr h="158589">
                <a:tc>
                  <a:txBody>
                    <a:bodyPr/>
                    <a:lstStyle/>
                    <a:p>
                      <a:r>
                        <a:rPr lang="en-US" sz="800" dirty="0"/>
                        <a:t>Orchid</a:t>
                      </a:r>
                    </a:p>
                  </a:txBody>
                  <a:tcPr marL="41313" marR="41313" marT="20657" marB="20657" anchor="ctr">
                    <a:lnL>
                      <a:noFill/>
                    </a:lnL>
                    <a:lnR>
                      <a:noFill/>
                    </a:lnR>
                    <a:lnT>
                      <a:noFill/>
                    </a:lnT>
                    <a:lnB>
                      <a:noFill/>
                    </a:lnB>
                    <a:solidFill>
                      <a:srgbClr val="D8C1DB"/>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Chinese Red</a:t>
                      </a:r>
                    </a:p>
                  </a:txBody>
                  <a:tcPr marL="41313" marR="41313" marT="20657" marB="20657" anchor="ctr">
                    <a:lnL>
                      <a:noFill/>
                    </a:lnL>
                    <a:lnR>
                      <a:noFill/>
                    </a:lnR>
                    <a:lnT>
                      <a:noFill/>
                    </a:lnT>
                    <a:lnB>
                      <a:noFill/>
                    </a:lnB>
                    <a:solidFill>
                      <a:srgbClr val="E13A28"/>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Orange Red</a:t>
                      </a:r>
                    </a:p>
                  </a:txBody>
                  <a:tcPr marL="41313" marR="41313" marT="20657" marB="20657" anchor="ctr">
                    <a:lnL>
                      <a:noFill/>
                    </a:lnL>
                    <a:lnR>
                      <a:noFill/>
                    </a:lnR>
                    <a:lnT>
                      <a:noFill/>
                    </a:lnT>
                    <a:lnB>
                      <a:noFill/>
                    </a:lnB>
                    <a:solidFill>
                      <a:srgbClr val="EA5537"/>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Raspberry</a:t>
                      </a:r>
                    </a:p>
                  </a:txBody>
                  <a:tcPr marL="41313" marR="41313" marT="20657" marB="20657" anchor="ctr">
                    <a:lnL>
                      <a:noFill/>
                    </a:lnL>
                    <a:lnR>
                      <a:noFill/>
                    </a:lnR>
                    <a:lnT>
                      <a:noFill/>
                    </a:lnT>
                    <a:lnB>
                      <a:noFill/>
                    </a:lnB>
                    <a:solidFill>
                      <a:srgbClr val="F75570"/>
                    </a:solidFill>
                  </a:tcPr>
                </a:tc>
              </a:tr>
              <a:tr h="158589">
                <a:tc>
                  <a:txBody>
                    <a:bodyPr/>
                    <a:lstStyle/>
                    <a:p>
                      <a:r>
                        <a:rPr lang="en-US" sz="800">
                          <a:latin typeface="Arial,Helvetica"/>
                        </a:rPr>
                        <a:t>Eyeshadow</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Lipstick</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Lipstick</a:t>
                      </a:r>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latin typeface="Arial,Helvetica"/>
                        </a:rPr>
                        <a:t>Lipstick</a:t>
                      </a:r>
                      <a:endParaRPr lang="en-US" sz="800"/>
                    </a:p>
                  </a:txBody>
                  <a:tcPr marL="41313" marR="41313" marT="20657" marB="20657" anchor="ctr">
                    <a:lnL>
                      <a:noFill/>
                    </a:lnL>
                    <a:lnR>
                      <a:noFill/>
                    </a:lnR>
                    <a:lnT>
                      <a:noFill/>
                    </a:lnT>
                    <a:lnB>
                      <a:noFill/>
                    </a:lnB>
                    <a:solidFill>
                      <a:srgbClr val="000000"/>
                    </a:solidFill>
                  </a:tcPr>
                </a:tc>
              </a:tr>
              <a:tr h="105203">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a:t>
                      </a:r>
                    </a:p>
                  </a:txBody>
                  <a:tcPr marL="41313" marR="41313" marT="20657" marB="20657" anchor="ctr">
                    <a:lnL>
                      <a:noFill/>
                    </a:lnL>
                    <a:lnR>
                      <a:noFill/>
                    </a:lnR>
                    <a:lnT>
                      <a:noFill/>
                    </a:lnT>
                    <a:lnB>
                      <a:noFill/>
                    </a:lnB>
                    <a:solidFill>
                      <a:srgbClr val="000000"/>
                    </a:solidFill>
                  </a:tcPr>
                </a:tc>
              </a:tr>
              <a:tr h="217997">
                <a:tc>
                  <a:txBody>
                    <a:bodyPr/>
                    <a:lstStyle/>
                    <a:p>
                      <a:r>
                        <a:rPr lang="en-US" sz="800"/>
                        <a:t>Emerald Green</a:t>
                      </a:r>
                    </a:p>
                  </a:txBody>
                  <a:tcPr marL="41313" marR="41313" marT="20657" marB="20657" anchor="ctr">
                    <a:lnL>
                      <a:noFill/>
                    </a:lnL>
                    <a:lnR>
                      <a:noFill/>
                    </a:lnR>
                    <a:lnT>
                      <a:noFill/>
                    </a:lnT>
                    <a:lnB>
                      <a:noFill/>
                    </a:lnB>
                    <a:solidFill>
                      <a:srgbClr val="22574D"/>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Cornflower Blue</a:t>
                      </a:r>
                    </a:p>
                  </a:txBody>
                  <a:tcPr marL="41313" marR="41313" marT="20657" marB="20657" anchor="ctr">
                    <a:lnL>
                      <a:noFill/>
                    </a:lnL>
                    <a:lnR>
                      <a:noFill/>
                    </a:lnR>
                    <a:lnT>
                      <a:noFill/>
                    </a:lnT>
                    <a:lnB>
                      <a:noFill/>
                    </a:lnB>
                    <a:solidFill>
                      <a:srgbClr val="2E3C6B"/>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Silver</a:t>
                      </a:r>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r>
                        <a:rPr lang="en-US" sz="800"/>
                        <a:t>Gold</a:t>
                      </a:r>
                    </a:p>
                  </a:txBody>
                  <a:tcPr marL="41313" marR="41313" marT="20657" marB="20657" anchor="ctr">
                    <a:lnL>
                      <a:noFill/>
                    </a:lnL>
                    <a:lnR>
                      <a:noFill/>
                    </a:lnR>
                    <a:lnT>
                      <a:noFill/>
                    </a:lnT>
                    <a:lnB>
                      <a:noFill/>
                    </a:lnB>
                    <a:solidFill>
                      <a:srgbClr val="CCCCCC"/>
                    </a:solidFill>
                  </a:tcPr>
                </a:tc>
              </a:tr>
              <a:tr h="158589">
                <a:tc>
                  <a:txBody>
                    <a:bodyPr/>
                    <a:lstStyle/>
                    <a:p>
                      <a:endParaRPr lang="en-US" sz="800" dirty="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a:p>
                  </a:txBody>
                  <a:tcPr marL="41313" marR="41313" marT="20657" marB="20657" anchor="ctr">
                    <a:lnL>
                      <a:noFill/>
                    </a:lnL>
                    <a:lnR>
                      <a:noFill/>
                    </a:lnR>
                    <a:lnT>
                      <a:noFill/>
                    </a:lnT>
                    <a:lnB>
                      <a:noFill/>
                    </a:lnB>
                    <a:solidFill>
                      <a:srgbClr val="000000"/>
                    </a:solidFill>
                  </a:tcPr>
                </a:tc>
                <a:tc>
                  <a:txBody>
                    <a:bodyPr/>
                    <a:lstStyle/>
                    <a:p>
                      <a:endParaRPr lang="en-US" sz="800" dirty="0"/>
                    </a:p>
                  </a:txBody>
                  <a:tcPr marL="41313" marR="41313" marT="20657" marB="20657" anchor="ctr">
                    <a:lnL>
                      <a:noFill/>
                    </a:lnL>
                    <a:lnR>
                      <a:noFill/>
                    </a:lnR>
                    <a:lnT>
                      <a:noFill/>
                    </a:lnT>
                    <a:lnB>
                      <a:noFill/>
                    </a:lnB>
                    <a:solidFill>
                      <a:srgbClr val="000000"/>
                    </a:solidFill>
                  </a:tcPr>
                </a:tc>
                <a:tc>
                  <a:txBody>
                    <a:bodyPr/>
                    <a:lstStyle/>
                    <a:p>
                      <a:endParaRPr lang="en-US" sz="800" dirty="0"/>
                    </a:p>
                  </a:txBody>
                  <a:tcPr marL="41313" marR="41313" marT="20657" marB="20657" anchor="ctr">
                    <a:lnL>
                      <a:noFill/>
                    </a:lnL>
                    <a:lnR>
                      <a:noFill/>
                    </a:lnR>
                    <a:lnT>
                      <a:noFill/>
                    </a:lnT>
                    <a:lnB>
                      <a:noFill/>
                    </a:lnB>
                    <a:solidFill>
                      <a:srgbClr val="000000"/>
                    </a:solidFill>
                  </a:tcPr>
                </a:tc>
                <a:tc>
                  <a:txBody>
                    <a:bodyPr/>
                    <a:lstStyle/>
                    <a:p>
                      <a:endParaRPr lang="en-US" sz="800" dirty="0"/>
                    </a:p>
                  </a:txBody>
                  <a:tcPr marL="41313" marR="41313" marT="20657" marB="20657" anchor="ctr">
                    <a:lnL>
                      <a:noFill/>
                    </a:lnL>
                    <a:lnR>
                      <a:noFill/>
                    </a:lnR>
                    <a:lnT>
                      <a:noFill/>
                    </a:lnT>
                    <a:lnB>
                      <a:noFill/>
                    </a:lnB>
                    <a:solidFill>
                      <a:srgbClr val="000000"/>
                    </a:solidFill>
                  </a:tcPr>
                </a:tc>
              </a:tr>
            </a:tbl>
          </a:graphicData>
        </a:graphic>
      </p:graphicFrame>
      <p:sp>
        <p:nvSpPr>
          <p:cNvPr id="6" name="Rectangle 1"/>
          <p:cNvSpPr>
            <a:spLocks noChangeArrowheads="1"/>
          </p:cNvSpPr>
          <p:nvPr/>
        </p:nvSpPr>
        <p:spPr bwMode="auto">
          <a:xfrm>
            <a:off x="3302000" y="2057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rgbClr val="000000"/>
                </a:solidFill>
                <a:effectLst/>
                <a:latin typeface="Arial" pitchFamily="34" charset="0"/>
                <a:cs typeface="Arial" pitchFamily="34" charset="0"/>
              </a:rPr>
              <a:t>.</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0258121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847212" flipH="1">
            <a:off x="310501" y="450449"/>
            <a:ext cx="2336116" cy="18811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1295400" y="1335423"/>
            <a:ext cx="6400800" cy="685800"/>
          </a:xfrm>
        </p:spPr>
        <p:txBody>
          <a:bodyPr/>
          <a:lstStyle/>
          <a:p>
            <a:r>
              <a:rPr lang="en-US" dirty="0" smtClean="0"/>
              <a:t>The PARALLEL </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This spring, the 1970s will be a huge trend, but not kitschy, disco or , gasp, double knit poly leisure suits. Instead luxury, glamour and femininity will be the vintage look of choice. Basically, good 70s. </a:t>
            </a:r>
          </a:p>
          <a:p>
            <a:r>
              <a:rPr lang="en-US" dirty="0"/>
              <a:t>And as a bit of fashion history, the 1970s looks were really a revival of the 1930s. When there are </a:t>
            </a:r>
            <a:r>
              <a:rPr lang="en-US" dirty="0">
                <a:hlinkClick r:id="rId4"/>
              </a:rPr>
              <a:t>parallels in the economy</a:t>
            </a:r>
            <a:r>
              <a:rPr lang="en-US" dirty="0"/>
              <a:t> and society, it always reflects on fashion.</a:t>
            </a:r>
          </a:p>
          <a:p>
            <a:r>
              <a:rPr lang="en-US" dirty="0"/>
              <a:t>Some of the key details of the 1930s that we see again in the 1970s are:</a:t>
            </a:r>
          </a:p>
          <a:p>
            <a:endParaRPr lang="en-US" b="1" dirty="0"/>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493833">
            <a:off x="7166473" y="4982716"/>
            <a:ext cx="1724025" cy="158489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42233392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Fashion of the 20</a:t>
            </a:r>
            <a:r>
              <a:rPr lang="en-US" baseline="30000" dirty="0" smtClean="0"/>
              <a:t>th</a:t>
            </a:r>
            <a:r>
              <a:rPr lang="en-US" dirty="0" smtClean="0"/>
              <a:t> century-1930’s </a:t>
            </a:r>
            <a:endParaRPr lang="en-US" dirty="0"/>
          </a:p>
        </p:txBody>
      </p:sp>
      <p:sp>
        <p:nvSpPr>
          <p:cNvPr id="3" name="Subtitle 2"/>
          <p:cNvSpPr>
            <a:spLocks noGrp="1"/>
          </p:cNvSpPr>
          <p:nvPr>
            <p:ph type="subTitle" idx="1"/>
          </p:nvPr>
        </p:nvSpPr>
        <p:spPr>
          <a:xfrm>
            <a:off x="2743200" y="3581400"/>
            <a:ext cx="3479800" cy="1371600"/>
          </a:xfrm>
        </p:spPr>
        <p:txBody>
          <a:bodyPr>
            <a:normAutofit fontScale="92500" lnSpcReduction="20000"/>
          </a:bodyPr>
          <a:lstStyle/>
          <a:p>
            <a:r>
              <a:rPr lang="en-US" dirty="0" smtClean="0"/>
              <a:t>BY: Victoria Ruiz </a:t>
            </a:r>
          </a:p>
          <a:p>
            <a:r>
              <a:rPr lang="en-US" dirty="0" smtClean="0"/>
              <a:t>Apparel Merchandising and design  </a:t>
            </a:r>
          </a:p>
          <a:p>
            <a:r>
              <a:rPr lang="en-US" dirty="0" smtClean="0"/>
              <a:t>Spring 2012 </a:t>
            </a:r>
          </a:p>
        </p:txBody>
      </p:sp>
    </p:spTree>
    <p:extLst>
      <p:ext uri="{BB962C8B-B14F-4D97-AF65-F5344CB8AC3E}">
        <p14:creationId xmlns:p14="http://schemas.microsoft.com/office/powerpoint/2010/main" val="4603350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990600" y="2286000"/>
            <a:ext cx="3124200" cy="27610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Title 2"/>
          <p:cNvSpPr>
            <a:spLocks noGrp="1"/>
          </p:cNvSpPr>
          <p:nvPr>
            <p:ph type="title"/>
          </p:nvPr>
        </p:nvSpPr>
        <p:spPr/>
        <p:txBody>
          <a:bodyPr/>
          <a:lstStyle/>
          <a:p>
            <a:r>
              <a:rPr lang="en-US" dirty="0" smtClean="0"/>
              <a:t>Events </a:t>
            </a:r>
            <a:endParaRPr lang="en-US" dirty="0"/>
          </a:p>
        </p:txBody>
      </p:sp>
      <p:sp>
        <p:nvSpPr>
          <p:cNvPr id="4" name="Content Placeholder 3"/>
          <p:cNvSpPr>
            <a:spLocks noGrp="1"/>
          </p:cNvSpPr>
          <p:nvPr>
            <p:ph sz="quarter" idx="14"/>
          </p:nvPr>
        </p:nvSpPr>
        <p:spPr>
          <a:xfrm>
            <a:off x="4114800" y="2133600"/>
            <a:ext cx="4419600" cy="3962400"/>
          </a:xfrm>
        </p:spPr>
        <p:txBody>
          <a:bodyPr>
            <a:normAutofit fontScale="70000" lnSpcReduction="20000"/>
          </a:bodyPr>
          <a:lstStyle/>
          <a:p>
            <a:r>
              <a:rPr lang="en-US" sz="1200" dirty="0" smtClean="0"/>
              <a:t>In </a:t>
            </a:r>
            <a:r>
              <a:rPr lang="en-US" sz="1200" dirty="0"/>
              <a:t>1930, 58 percent of all U.S. farms have cars, 34 percent have telephones, less than 20 percent own a tractor and less than 13 percent have electricity. The number of combines nationally rose from 4,000 in 1920 to 90,000 in 1937, despite the financial hardships of the Depression</a:t>
            </a:r>
            <a:r>
              <a:rPr lang="en-US" sz="1200" dirty="0" smtClean="0"/>
              <a:t>.</a:t>
            </a:r>
          </a:p>
          <a:p>
            <a:r>
              <a:rPr lang="en-US" sz="1200" dirty="0"/>
              <a:t>1929- The Great Depression: It wasn't the 30's, but it did give the decade it's nickname, the "Dirty Thirties"</a:t>
            </a:r>
            <a:br>
              <a:rPr lang="en-US" sz="1200" dirty="0"/>
            </a:br>
            <a:r>
              <a:rPr lang="en-US" sz="1200" dirty="0"/>
              <a:t>1930- Pluto was discovered by Clyde Tombaugh</a:t>
            </a:r>
            <a:br>
              <a:rPr lang="en-US" sz="1200" dirty="0"/>
            </a:br>
            <a:r>
              <a:rPr lang="en-US" sz="1200" dirty="0"/>
              <a:t>1930- The first TV commercial was aired in Boston</a:t>
            </a:r>
            <a:br>
              <a:rPr lang="en-US" sz="1200" dirty="0"/>
            </a:br>
            <a:r>
              <a:rPr lang="en-US" sz="1200" dirty="0"/>
              <a:t>1931- The Star Spangled Banner became the national anthem</a:t>
            </a:r>
            <a:br>
              <a:rPr lang="en-US" sz="1200" dirty="0"/>
            </a:br>
            <a:r>
              <a:rPr lang="en-US" sz="1200" dirty="0"/>
              <a:t>July 8, 1932- The Dow Jones reaches it's lowest average of the depression, 41.22 points</a:t>
            </a:r>
            <a:br>
              <a:rPr lang="en-US" sz="1200" dirty="0"/>
            </a:br>
            <a:r>
              <a:rPr lang="en-US" sz="1200" dirty="0"/>
              <a:t>1932- 33% of </a:t>
            </a:r>
            <a:r>
              <a:rPr lang="en-US" sz="1200" dirty="0" err="1"/>
              <a:t>Amercians</a:t>
            </a:r>
            <a:r>
              <a:rPr lang="en-US" sz="1200" dirty="0"/>
              <a:t> were unemployed</a:t>
            </a:r>
            <a:br>
              <a:rPr lang="en-US" sz="1200" dirty="0"/>
            </a:br>
            <a:r>
              <a:rPr lang="en-US" sz="1200" dirty="0"/>
              <a:t>1933- Adolf Hitler is made chancellor of Germany</a:t>
            </a:r>
            <a:br>
              <a:rPr lang="en-US" sz="1200" dirty="0"/>
            </a:br>
            <a:r>
              <a:rPr lang="en-US" sz="1200" dirty="0"/>
              <a:t>1933- Prohibition is lifted in the US</a:t>
            </a:r>
            <a:br>
              <a:rPr lang="en-US" sz="1200" dirty="0"/>
            </a:br>
            <a:r>
              <a:rPr lang="en-US" sz="1200" dirty="0"/>
              <a:t>1933- Nazi Germany begins to make life harder for Jews</a:t>
            </a:r>
            <a:br>
              <a:rPr lang="en-US" sz="1200" dirty="0"/>
            </a:br>
            <a:r>
              <a:rPr lang="en-US" sz="1200" dirty="0"/>
              <a:t>August 2, 1934- Hitler becomes Germany's Fuhrer </a:t>
            </a:r>
            <a:br>
              <a:rPr lang="en-US" sz="1200" dirty="0"/>
            </a:br>
            <a:r>
              <a:rPr lang="en-US" sz="1200" dirty="0"/>
              <a:t>1935- Iceland becomes the first nation to legalize abortion</a:t>
            </a:r>
            <a:br>
              <a:rPr lang="en-US" sz="1200" dirty="0"/>
            </a:br>
            <a:r>
              <a:rPr lang="en-US" sz="1200" dirty="0"/>
              <a:t>1936- Gone With the Wind is published</a:t>
            </a:r>
            <a:br>
              <a:rPr lang="en-US" sz="1200" dirty="0"/>
            </a:br>
            <a:r>
              <a:rPr lang="en-US" sz="1200" dirty="0"/>
              <a:t>1936- The Rome-Berlin-Tokyo alliance is formed</a:t>
            </a:r>
            <a:br>
              <a:rPr lang="en-US" sz="1200" dirty="0"/>
            </a:br>
            <a:r>
              <a:rPr lang="en-US" sz="1200" dirty="0"/>
              <a:t>1937- The Hindenburg was destroyed by fire over Lakehurst, NJ</a:t>
            </a:r>
            <a:br>
              <a:rPr lang="en-US" sz="1200" dirty="0"/>
            </a:br>
            <a:r>
              <a:rPr lang="en-US" sz="1200" dirty="0"/>
              <a:t>1938- Minimum wage is established in the US to help the economy </a:t>
            </a:r>
            <a:br>
              <a:rPr lang="en-US" sz="1200" dirty="0"/>
            </a:br>
            <a:r>
              <a:rPr lang="en-US" sz="1200" dirty="0"/>
              <a:t>1938- Adolf Hitler is Time magazine's man of the year</a:t>
            </a:r>
            <a:br>
              <a:rPr lang="en-US" sz="1200" dirty="0"/>
            </a:br>
            <a:r>
              <a:rPr lang="en-US" sz="1200" dirty="0"/>
              <a:t>1939- Nazi Germany invades Poland, starting World War Two</a:t>
            </a:r>
            <a:br>
              <a:rPr lang="en-US" sz="1200" dirty="0"/>
            </a:br>
            <a:r>
              <a:rPr lang="en-US" sz="1200" dirty="0"/>
              <a:t>1939- CBS television begins transmitting</a:t>
            </a:r>
            <a:br>
              <a:rPr lang="en-US" sz="1200" dirty="0"/>
            </a:br>
            <a:endParaRPr lang="en-US" sz="1200" dirty="0" smtClean="0"/>
          </a:p>
          <a:p>
            <a:endParaRPr lang="en-US" sz="1200" b="1" dirty="0"/>
          </a:p>
        </p:txBody>
      </p:sp>
    </p:spTree>
    <p:extLst>
      <p:ext uri="{BB962C8B-B14F-4D97-AF65-F5344CB8AC3E}">
        <p14:creationId xmlns:p14="http://schemas.microsoft.com/office/powerpoint/2010/main" val="119507416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quarter" idx="13"/>
          </p:nvPr>
        </p:nvSpPr>
        <p:spPr>
          <a:xfrm>
            <a:off x="838200" y="2057400"/>
            <a:ext cx="4572000" cy="3581400"/>
          </a:xfrm>
        </p:spPr>
        <p:txBody>
          <a:bodyPr>
            <a:noAutofit/>
          </a:bodyPr>
          <a:lstStyle/>
          <a:p>
            <a:r>
              <a:rPr lang="en-US" sz="1100" dirty="0" smtClean="0"/>
              <a:t>During the 1930s there was many ways of entertainment. For the children were the movies of </a:t>
            </a:r>
            <a:r>
              <a:rPr lang="en-US" sz="1100" dirty="0"/>
              <a:t>snow white and Most children liked to listen to the radio with "Little Orphan Annie", the brave detective child with a wild imagination, and Sandy, her pet dog, while trying to solve the mystery. All the fans of Annie's would buy pins, books, watches, and other top secret detective things.  </a:t>
            </a:r>
            <a:r>
              <a:rPr lang="en-US" sz="1100" dirty="0" smtClean="0"/>
              <a:t>For  the adults </a:t>
            </a:r>
            <a:r>
              <a:rPr lang="en-US" sz="1100" dirty="0"/>
              <a:t>entertainment they The adults liked the movie, </a:t>
            </a:r>
            <a:r>
              <a:rPr lang="en-US" sz="1100" u="sng" dirty="0"/>
              <a:t>Gone With the Wind</a:t>
            </a:r>
            <a:r>
              <a:rPr lang="en-US" sz="1100" dirty="0"/>
              <a:t>, a Civil War romance story, with "The King of Hollywood," Clark Gable! Also there was Shirley Temple, known for her blonde ringlets and her ability to sing and tap dance Shirley Temple became a favorite celebrity in 1934 when she first stared in the following: </a:t>
            </a:r>
            <a:r>
              <a:rPr lang="en-US" sz="1100" u="sng" dirty="0"/>
              <a:t>Now and Forever</a:t>
            </a:r>
            <a:r>
              <a:rPr lang="en-US" sz="1100" dirty="0"/>
              <a:t>, </a:t>
            </a:r>
            <a:r>
              <a:rPr lang="en-US" sz="1100" u="sng" dirty="0"/>
              <a:t>Little Miss Marker</a:t>
            </a:r>
            <a:r>
              <a:rPr lang="en-US" sz="1100" dirty="0"/>
              <a:t>, and </a:t>
            </a:r>
            <a:r>
              <a:rPr lang="en-US" sz="1100" u="sng" dirty="0"/>
              <a:t>Bright Eyes</a:t>
            </a:r>
            <a:r>
              <a:rPr lang="en-US" sz="1100" dirty="0"/>
              <a:t>. By the end of the year she received an Academy Award, and was declared a favorite for the whole family! By the end of the decade, one of the first color motion pictures was released. </a:t>
            </a:r>
            <a:r>
              <a:rPr lang="en-US" sz="1100" u="sng" dirty="0"/>
              <a:t>The Wizard of Oz</a:t>
            </a:r>
            <a:r>
              <a:rPr lang="en-US" sz="1100" dirty="0"/>
              <a:t> made it's screen debut in </a:t>
            </a:r>
            <a:r>
              <a:rPr lang="en-US" sz="1200" dirty="0"/>
              <a:t>1939</a:t>
            </a:r>
            <a:r>
              <a:rPr lang="en-US" sz="1200" dirty="0" smtClean="0"/>
              <a:t>.</a:t>
            </a:r>
            <a:r>
              <a:rPr lang="en-US" sz="1100" b="1" dirty="0"/>
              <a:t/>
            </a:r>
            <a:br>
              <a:rPr lang="en-US" sz="1100" b="1" dirty="0"/>
            </a:br>
            <a:endParaRPr lang="en-US" sz="1100" b="1" dirty="0"/>
          </a:p>
        </p:txBody>
      </p:sp>
      <p:sp>
        <p:nvSpPr>
          <p:cNvPr id="2" name="Title 1"/>
          <p:cNvSpPr>
            <a:spLocks noGrp="1"/>
          </p:cNvSpPr>
          <p:nvPr>
            <p:ph type="title"/>
          </p:nvPr>
        </p:nvSpPr>
        <p:spPr/>
        <p:txBody>
          <a:bodyPr>
            <a:normAutofit/>
          </a:bodyPr>
          <a:lstStyle/>
          <a:p>
            <a:r>
              <a:rPr lang="en-US" dirty="0" smtClean="0"/>
              <a:t>Music and movies </a:t>
            </a:r>
            <a:endParaRPr lang="en-US" dirty="0"/>
          </a:p>
        </p:txBody>
      </p:sp>
      <p:sp>
        <p:nvSpPr>
          <p:cNvPr id="3" name="Content Placeholder 2"/>
          <p:cNvSpPr>
            <a:spLocks noGrp="1"/>
          </p:cNvSpPr>
          <p:nvPr>
            <p:ph sz="quarter" idx="14"/>
          </p:nvPr>
        </p:nvSpPr>
        <p:spPr>
          <a:xfrm>
            <a:off x="5181600" y="1981200"/>
            <a:ext cx="3048000" cy="3810000"/>
          </a:xfrm>
        </p:spPr>
        <p:txBody>
          <a:bodyPr>
            <a:normAutofit fontScale="62500" lnSpcReduction="20000"/>
          </a:bodyPr>
          <a:lstStyle/>
          <a:p>
            <a:r>
              <a:rPr lang="en-US" b="1" dirty="0"/>
              <a:t>most people tend to think that only Jazz music was enjoying success, this belief could not be more removed from the truth. In fact, music from musicals was also very popular. Musicals seemed to have become an important part of the industry during the early 1930s. (</a:t>
            </a:r>
            <a:r>
              <a:rPr lang="en-US" b="1" dirty="0" err="1"/>
              <a:t>Kinkle</a:t>
            </a:r>
            <a:r>
              <a:rPr lang="en-US" b="1" dirty="0"/>
              <a:t>, xxxv) Musicals like </a:t>
            </a:r>
            <a:r>
              <a:rPr lang="en-US" b="1" i="1" dirty="0"/>
              <a:t>Porgy and Bess</a:t>
            </a:r>
            <a:r>
              <a:rPr lang="en-US" b="1" dirty="0"/>
              <a:t>, and </a:t>
            </a:r>
            <a:r>
              <a:rPr lang="en-US" b="1" i="1" dirty="0"/>
              <a:t>Babes in Toyland</a:t>
            </a:r>
            <a:r>
              <a:rPr lang="en-US" b="1" dirty="0"/>
              <a:t> were very popular. Their songs even more so. The leaders in this field were night club or stage performers - most actors from silent movies were not good singers and performers and so these people were hired for the positions. Other newcomers also took part in these musicals so that they could make a name for themselves. Included in these people were Jack </a:t>
            </a:r>
            <a:r>
              <a:rPr lang="en-US" b="1" dirty="0" err="1"/>
              <a:t>Oakie</a:t>
            </a:r>
            <a:r>
              <a:rPr lang="en-US" b="1" dirty="0"/>
              <a:t>, John Boles, Nancy Carroll and Jeanette MacDonald. (</a:t>
            </a:r>
            <a:r>
              <a:rPr lang="en-US" b="1" dirty="0" err="1"/>
              <a:t>Kinkle</a:t>
            </a:r>
            <a:r>
              <a:rPr lang="en-US" b="1" dirty="0"/>
              <a:t>, xxxv)</a:t>
            </a:r>
            <a:endParaRPr lang="en-US" dirty="0"/>
          </a:p>
        </p:txBody>
      </p:sp>
    </p:spTree>
    <p:extLst>
      <p:ext uri="{BB962C8B-B14F-4D97-AF65-F5344CB8AC3E}">
        <p14:creationId xmlns:p14="http://schemas.microsoft.com/office/powerpoint/2010/main" val="28766676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762000" y="2286000"/>
            <a:ext cx="4800600" cy="3581400"/>
          </a:xfrm>
        </p:spPr>
        <p:txBody>
          <a:bodyPr>
            <a:normAutofit fontScale="25000" lnSpcReduction="20000"/>
          </a:bodyPr>
          <a:lstStyle/>
          <a:p>
            <a:r>
              <a:rPr lang="en-US" sz="3600" dirty="0"/>
              <a:t>The silhouette changes drastically in 1930 and skirt hemlines drop. The </a:t>
            </a:r>
            <a:r>
              <a:rPr lang="en-US" sz="3600" dirty="0" smtClean="0"/>
              <a:t>bustling, </a:t>
            </a:r>
            <a:r>
              <a:rPr lang="en-US" sz="3600" dirty="0"/>
              <a:t>waist, and hip are marked, but not accentuated, as opposed to the 1920's straight, boyish silhouette where bust, waist and hip were ignored. Silhouettes are softer, often with flared skirts. The bias cut is big; Madeleine Vionnet is responsible for this trend. Hair is longer than in the 20s and waved (Gold, 1991). </a:t>
            </a:r>
            <a:endParaRPr lang="en-US" sz="3600" dirty="0" smtClean="0"/>
          </a:p>
          <a:p>
            <a:r>
              <a:rPr lang="en-US" sz="3600" dirty="0"/>
              <a:t>On October 24, 1929, Wall Street crashed and </a:t>
            </a:r>
            <a:r>
              <a:rPr lang="en-US" sz="3600" dirty="0" err="1"/>
              <a:t>the</a:t>
            </a:r>
            <a:r>
              <a:rPr lang="en-US" sz="3600" dirty="0" err="1">
                <a:hlinkClick r:id="rId3"/>
              </a:rPr>
              <a:t>Great</a:t>
            </a:r>
            <a:r>
              <a:rPr lang="en-US" sz="3600" dirty="0">
                <a:hlinkClick r:id="rId3"/>
              </a:rPr>
              <a:t> Depression</a:t>
            </a:r>
            <a:r>
              <a:rPr lang="en-US" sz="3600" dirty="0"/>
              <a:t> began. This would have a strong influence on women's fashion in the 1930s. Because of the need to save money, the average women could no longer buy new clothes every few months. Instead, they had to remake the clothes they already had, reusing any material that was on-hand. Only after clothes had been patched and mended beyond what was reasonable would they consider buying a new dress, or the fabric to sew a new </a:t>
            </a:r>
            <a:r>
              <a:rPr lang="en-US" sz="3600" dirty="0" err="1"/>
              <a:t>one.Up</a:t>
            </a:r>
            <a:r>
              <a:rPr lang="en-US" sz="3600" dirty="0"/>
              <a:t> until this time, the custom was for a person to change clothes a few times during the day, each time wearing the clothes appropriate for the activity, or for the time of day — a different set for morning, afternoon, and evening. Once the Depression took hold, this custom quickly began to be cast aside. Throughout the day, one would wear the same outfit, it would only be for certain occasions that one would change, such as donning evening wear when going out for the evening where more formal clothes would be warranted.</a:t>
            </a:r>
          </a:p>
          <a:p>
            <a:r>
              <a:rPr lang="en-US" sz="3600" dirty="0"/>
              <a:t>Although Paris fashions were still having an influence on American women's fashion in the 1930s, the influence of clothes worn by famous actresses in Hollywood films became a stronger influence. The broad shoulder look, present through the decade, was directly influenced by Irene Dunne's dress in </a:t>
            </a:r>
            <a:r>
              <a:rPr lang="en-US" sz="3600" i="1" dirty="0" err="1"/>
              <a:t>Cimarron</a:t>
            </a:r>
            <a:r>
              <a:rPr lang="en-US" sz="3600" dirty="0" err="1"/>
              <a:t>.</a:t>
            </a:r>
            <a:r>
              <a:rPr lang="en-US" sz="3600" dirty="0" err="1">
                <a:hlinkClick r:id="rId4" tooltip="Greta Garbo"/>
              </a:rPr>
              <a:t>Greta</a:t>
            </a:r>
            <a:r>
              <a:rPr lang="en-US" sz="3600" dirty="0">
                <a:hlinkClick r:id="rId4" tooltip="Greta Garbo"/>
              </a:rPr>
              <a:t> </a:t>
            </a:r>
            <a:r>
              <a:rPr lang="en-US" sz="3600" dirty="0" err="1">
                <a:hlinkClick r:id="rId4" tooltip="Greta Garbo"/>
              </a:rPr>
              <a:t>Garbo</a:t>
            </a:r>
            <a:r>
              <a:rPr lang="en-US" sz="3600" dirty="0" err="1"/>
              <a:t>had</a:t>
            </a:r>
            <a:r>
              <a:rPr lang="en-US" sz="3600" dirty="0"/>
              <a:t> an influence on women's fashion throughout the decade.</a:t>
            </a:r>
          </a:p>
          <a:p>
            <a:endParaRPr lang="en-US" sz="1200" dirty="0" smtClean="0"/>
          </a:p>
          <a:p>
            <a:endParaRPr lang="en-US" sz="1200" dirty="0"/>
          </a:p>
        </p:txBody>
      </p:sp>
      <p:sp>
        <p:nvSpPr>
          <p:cNvPr id="3" name="Title 2"/>
          <p:cNvSpPr>
            <a:spLocks noGrp="1"/>
          </p:cNvSpPr>
          <p:nvPr>
            <p:ph type="title"/>
          </p:nvPr>
        </p:nvSpPr>
        <p:spPr/>
        <p:txBody>
          <a:bodyPr/>
          <a:lstStyle/>
          <a:p>
            <a:r>
              <a:rPr lang="en-US" dirty="0" smtClean="0"/>
              <a:t>Fashion </a:t>
            </a:r>
            <a:endParaRPr lang="en-US" dirty="0"/>
          </a:p>
        </p:txBody>
      </p:sp>
      <p:sp>
        <p:nvSpPr>
          <p:cNvPr id="4" name="Content Placeholder 3"/>
          <p:cNvSpPr>
            <a:spLocks noGrp="1"/>
          </p:cNvSpPr>
          <p:nvPr>
            <p:ph sz="quarter" idx="14"/>
          </p:nvPr>
        </p:nvSpPr>
        <p:spPr>
          <a:xfrm>
            <a:off x="5334000" y="2345634"/>
            <a:ext cx="3124200" cy="3124200"/>
          </a:xfrm>
        </p:spPr>
        <p:txBody>
          <a:bodyPr>
            <a:normAutofit fontScale="62500" lnSpcReduction="20000"/>
          </a:bodyPr>
          <a:lstStyle/>
          <a:p>
            <a:r>
              <a:rPr lang="en-US" b="1" dirty="0"/>
              <a:t>Chanel</a:t>
            </a:r>
            <a:r>
              <a:rPr lang="en-US" dirty="0"/>
              <a:t> </a:t>
            </a:r>
          </a:p>
          <a:p>
            <a:pPr lvl="1"/>
            <a:r>
              <a:rPr lang="en-US" dirty="0"/>
              <a:t>Coco Chanel closed her House in 1938 because of the World War II, but re-opened in 1954. Known for her suits, costume jewelry, and quilted handbags. </a:t>
            </a:r>
          </a:p>
          <a:p>
            <a:r>
              <a:rPr lang="en-US" b="1" dirty="0"/>
              <a:t>Dior</a:t>
            </a:r>
            <a:r>
              <a:rPr lang="en-US" dirty="0"/>
              <a:t> </a:t>
            </a:r>
          </a:p>
          <a:p>
            <a:pPr lvl="1"/>
            <a:r>
              <a:rPr lang="en-US" dirty="0"/>
              <a:t>Christian Dior was the innovator of the "New Look". The New Look featured a rounded shoulder and small waist, a very long skirt length with either a very full skirt or a narrow, pencil skirt. The curve of the hip was stressed. Dior named each collection or "line" as well as each dress or ensemble within the line. </a:t>
            </a:r>
            <a:br>
              <a:rPr lang="en-US" dirty="0"/>
            </a:br>
            <a:endParaRPr lang="en-US" dirty="0"/>
          </a:p>
          <a:p>
            <a:r>
              <a:rPr lang="en-US" b="1" dirty="0"/>
              <a:t>Charles James</a:t>
            </a:r>
            <a:r>
              <a:rPr lang="en-US" dirty="0"/>
              <a:t> </a:t>
            </a:r>
          </a:p>
          <a:p>
            <a:pPr lvl="1"/>
            <a:r>
              <a:rPr lang="en-US" dirty="0"/>
              <a:t>an American designer. Was considered to be one of the most original American designers. Known for his lavish ball gowns and architectural shapes </a:t>
            </a:r>
          </a:p>
          <a:p>
            <a:endParaRPr lang="en-US"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33035">
            <a:off x="1521979" y="600142"/>
            <a:ext cx="1210978"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3003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7696">
            <a:off x="7652879" y="3911741"/>
            <a:ext cx="996534" cy="2228914"/>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smtClean="0"/>
              <a:t>Fashion designers </a:t>
            </a:r>
            <a:endParaRPr lang="en-US" dirty="0"/>
          </a:p>
        </p:txBody>
      </p:sp>
      <p:sp>
        <p:nvSpPr>
          <p:cNvPr id="3" name="Content Placeholder 2"/>
          <p:cNvSpPr>
            <a:spLocks noGrp="1"/>
          </p:cNvSpPr>
          <p:nvPr>
            <p:ph idx="1"/>
          </p:nvPr>
        </p:nvSpPr>
        <p:spPr>
          <a:xfrm>
            <a:off x="838200" y="2057400"/>
            <a:ext cx="7543800" cy="3657600"/>
          </a:xfrm>
        </p:spPr>
        <p:txBody>
          <a:bodyPr>
            <a:normAutofit/>
          </a:bodyPr>
          <a:lstStyle/>
          <a:p>
            <a:r>
              <a:rPr lang="en-US" sz="1200" b="1" dirty="0" err="1" smtClean="0"/>
              <a:t>Mainbocher</a:t>
            </a:r>
            <a:endParaRPr lang="en-US" sz="1200" b="1" dirty="0" smtClean="0"/>
          </a:p>
          <a:p>
            <a:r>
              <a:rPr lang="en-US" sz="1200" dirty="0" smtClean="0"/>
              <a:t>As </a:t>
            </a:r>
            <a:r>
              <a:rPr lang="en-US" sz="1200" dirty="0"/>
              <a:t>the designer of Wallis Simpson's two piece crepe wedding dress, </a:t>
            </a:r>
            <a:r>
              <a:rPr lang="en-US" sz="1200" dirty="0" err="1"/>
              <a:t>Mainbocher</a:t>
            </a:r>
            <a:r>
              <a:rPr lang="en-US" sz="1200" dirty="0"/>
              <a:t> influenced an entire decade of bridal wear. He also popularized “Wallis blue,” a color that he used exclusively in designs for his muse.</a:t>
            </a:r>
          </a:p>
          <a:p>
            <a:r>
              <a:rPr lang="en-US" sz="1200" b="1" dirty="0" smtClean="0"/>
              <a:t>Madeleine </a:t>
            </a:r>
            <a:r>
              <a:rPr lang="en-US" sz="1200" b="1" dirty="0" err="1"/>
              <a:t>Vionnet</a:t>
            </a:r>
            <a:endParaRPr lang="en-US" sz="1200" b="1" dirty="0"/>
          </a:p>
          <a:p>
            <a:r>
              <a:rPr lang="en-US" sz="1200" dirty="0"/>
              <a:t>Like Madame </a:t>
            </a:r>
            <a:r>
              <a:rPr lang="en-US" sz="1200" dirty="0" err="1"/>
              <a:t>Grès</a:t>
            </a:r>
            <a:r>
              <a:rPr lang="en-US" sz="1200" dirty="0"/>
              <a:t>, </a:t>
            </a:r>
            <a:r>
              <a:rPr lang="en-US" sz="1200" dirty="0" err="1"/>
              <a:t>Vionnet</a:t>
            </a:r>
            <a:r>
              <a:rPr lang="en-US" sz="1200" dirty="0"/>
              <a:t> favored bias cuts, and draping Madame </a:t>
            </a:r>
            <a:r>
              <a:rPr lang="en-US" sz="1200" dirty="0" err="1"/>
              <a:t>Grès</a:t>
            </a:r>
            <a:r>
              <a:rPr lang="en-US" sz="1200" dirty="0"/>
              <a:t>. Though revolutionary at the time, </a:t>
            </a:r>
            <a:r>
              <a:rPr lang="en-US" sz="1200" dirty="0" err="1"/>
              <a:t>Vionnet</a:t>
            </a:r>
            <a:r>
              <a:rPr lang="en-US" sz="1200" dirty="0"/>
              <a:t> made it a point to show off the female figure. The cowl neck and halter silhouettes we made </a:t>
            </a:r>
            <a:r>
              <a:rPr lang="en-US" sz="1200" dirty="0" err="1"/>
              <a:t>populare</a:t>
            </a:r>
            <a:r>
              <a:rPr lang="en-US" sz="1200" dirty="0"/>
              <a:t> by </a:t>
            </a:r>
            <a:r>
              <a:rPr lang="en-US" sz="1200" dirty="0" err="1" smtClean="0"/>
              <a:t>Vionnet</a:t>
            </a:r>
            <a:endParaRPr lang="en-US" sz="1200" dirty="0"/>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95725">
            <a:off x="405888" y="4463160"/>
            <a:ext cx="2305680" cy="209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3.bp.blogspot.com/_JV2U4UYe_gA/SwQzNaODuQI/AAAAAAAAAp0/9SA9R9uiNL8/s1600/madeleine+vionnet+labe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290880">
            <a:off x="5817286" y="4183162"/>
            <a:ext cx="1787245" cy="1304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21467">
            <a:off x="2497156" y="4432360"/>
            <a:ext cx="1533524" cy="102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461519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18606">
            <a:off x="6246862" y="4651805"/>
            <a:ext cx="26289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982810">
            <a:off x="611877" y="4617324"/>
            <a:ext cx="1428750" cy="203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295400" y="2362200"/>
            <a:ext cx="6400800" cy="3048001"/>
          </a:xfrm>
        </p:spPr>
        <p:txBody>
          <a:bodyPr>
            <a:normAutofit fontScale="92500" lnSpcReduction="20000"/>
          </a:bodyPr>
          <a:lstStyle/>
          <a:p>
            <a:r>
              <a:rPr lang="en-US" sz="1500" dirty="0"/>
              <a:t>In the 1930s, the silhouette regained some structure. Evening dresses made of bias-cut fabrics clung to the curves of the female body while women's suits for day wear were carefully tailored to nip in at the waist and curve closely over a slim bottom. The 1930s also marked the introduction of the padded shoulder, first used by </a:t>
            </a:r>
            <a:r>
              <a:rPr lang="en-US" sz="1500" dirty="0" err="1"/>
              <a:t>couturière</a:t>
            </a:r>
            <a:r>
              <a:rPr lang="en-US" sz="1500" dirty="0"/>
              <a:t> </a:t>
            </a:r>
            <a:r>
              <a:rPr lang="en-US" sz="1500" dirty="0">
                <a:hlinkClick r:id="rId5" action="ppaction://hlinkfile"/>
              </a:rPr>
              <a:t>Elsa Schiaparelli</a:t>
            </a:r>
            <a:r>
              <a:rPr lang="en-US" sz="1500" dirty="0"/>
              <a:t>. While the strong shoulders of the 1930s flattered the waistline by comparison, the overall demand that suits be form fitting allowed for the reintroduction of shaping undergarments. Although similar to corsets, the design of 1930s girdles emphasized their modernity, touting the smoothing elastic fabric and the invisible zipper closure. </a:t>
            </a:r>
            <a:r>
              <a:rPr lang="en-US" dirty="0"/>
              <a:t/>
            </a:r>
            <a:br>
              <a:rPr lang="en-US" dirty="0"/>
            </a:br>
            <a:endParaRPr lang="en-US" dirty="0"/>
          </a:p>
        </p:txBody>
      </p:sp>
    </p:spTree>
    <p:extLst>
      <p:ext uri="{BB962C8B-B14F-4D97-AF65-F5344CB8AC3E}">
        <p14:creationId xmlns:p14="http://schemas.microsoft.com/office/powerpoint/2010/main" val="204615794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a:t>
            </a:r>
            <a:endParaRPr lang="en-US" dirty="0"/>
          </a:p>
        </p:txBody>
      </p:sp>
      <p:sp>
        <p:nvSpPr>
          <p:cNvPr id="3" name="Content Placeholder 2"/>
          <p:cNvSpPr>
            <a:spLocks noGrp="1"/>
          </p:cNvSpPr>
          <p:nvPr>
            <p:ph idx="1"/>
          </p:nvPr>
        </p:nvSpPr>
        <p:spPr/>
        <p:txBody>
          <a:bodyPr>
            <a:normAutofit/>
          </a:bodyPr>
          <a:lstStyle/>
          <a:p>
            <a:r>
              <a:rPr lang="en-US" sz="1050" dirty="0"/>
              <a:t>The period between the stock-market crash of October 1929 and the bombing of Pearl Harbor in December 1941 was dominated by one of the worst economic crises in American history. One observer called the 1930s "years of standstill," when "everybody and everything marked time." The confidence of Americans in progress and prosperity, so marked during the 1920s, suddenly vanished. But hard times were not new, and many Americans had suffered even during the prosperous 1920s, especially workers in textile and mining industries. Unemployment had risen from 1.5 million in 1926 to nearly </a:t>
            </a:r>
            <a:r>
              <a:rPr lang="en-US" sz="1050" i="1" dirty="0"/>
              <a:t>2.7</a:t>
            </a:r>
            <a:r>
              <a:rPr lang="en-US" sz="1050" dirty="0"/>
              <a:t> million in 1929. During the 1920s millions of Americans were forced off farms by deflated crop prices, soil depletion, and farm mechanization. Yet the Great Depression of the 1930s hit with unprecedented force. Millions of Americans who had recently joined the middle class because of easy credit, installment buying, and</a:t>
            </a:r>
            <a:r>
              <a:rPr lang="en-US" sz="1050" dirty="0" smtClean="0"/>
              <a:t>...</a:t>
            </a:r>
          </a:p>
          <a:p>
            <a:r>
              <a:rPr lang="en-US" sz="1050" dirty="0"/>
              <a:t>Improve</a:t>
            </a:r>
          </a:p>
          <a:p>
            <a:r>
              <a:rPr lang="en-US" sz="1050" dirty="0"/>
              <a:t>The fashion during this time was very modest, with mid calf length skirts and tiny waists. Every outfit was topped off with a skull cap or hat. They women would have been attractive without having to show off so much skin</a:t>
            </a:r>
            <a:r>
              <a:rPr lang="en-US" sz="1050" dirty="0" smtClean="0"/>
              <a:t>.</a:t>
            </a:r>
            <a:endParaRPr lang="en-US" sz="105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80946">
            <a:off x="5948901" y="807195"/>
            <a:ext cx="901898" cy="1524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62378">
            <a:off x="818280" y="585013"/>
            <a:ext cx="1912387" cy="143351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373493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4952" y="1340258"/>
            <a:ext cx="6400800" cy="685800"/>
          </a:xfrm>
        </p:spPr>
        <p:txBody>
          <a:bodyPr/>
          <a:lstStyle/>
          <a:p>
            <a:r>
              <a:rPr lang="en-US" dirty="0" smtClean="0"/>
              <a:t>Textile </a:t>
            </a:r>
            <a:endParaRPr lang="en-US" dirty="0"/>
          </a:p>
        </p:txBody>
      </p:sp>
      <p:pic>
        <p:nvPicPr>
          <p:cNvPr id="3077" name="Picture 5" descr="Worth evening gow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49074">
            <a:off x="534854" y="172740"/>
            <a:ext cx="1481486" cy="22633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447800" y="2438400"/>
            <a:ext cx="6400800" cy="3048001"/>
          </a:xfrm>
        </p:spPr>
        <p:txBody>
          <a:bodyPr>
            <a:normAutofit fontScale="55000" lnSpcReduction="20000"/>
          </a:bodyPr>
          <a:lstStyle/>
          <a:p>
            <a:r>
              <a:rPr lang="en-US" sz="1200" dirty="0"/>
              <a:t>The stock market crash of 1929 ushered in the financial and economic collapse of the 1930s. America had not seen such widespread economic hardship since the 1870s. All aspects of culture, including women's fashion, reflected in diverse ways the impact of the Depression ethos.</a:t>
            </a:r>
          </a:p>
          <a:p>
            <a:r>
              <a:rPr lang="en-US" sz="1200" dirty="0"/>
              <a:t>The autumn 1930 Sears Roebuck Catalogue instructs its readers: "Thrift is the spirit of the day. Reckless spending is a thing of the past." Although styles were changing dramatically, many women chose to make their own clothes to save money. In the boom of the 1920s, some of the surplus wealth created in the stock market had found its way into the pockets of the middle classes. Upper middle class women could afford the occasional high-fashion gown like the </a:t>
            </a:r>
            <a:r>
              <a:rPr lang="en-US" sz="1200" dirty="0" err="1"/>
              <a:t>Callot</a:t>
            </a:r>
            <a:r>
              <a:rPr lang="en-US" sz="1200" dirty="0"/>
              <a:t> </a:t>
            </a:r>
            <a:r>
              <a:rPr lang="en-US" sz="1200" dirty="0" err="1"/>
              <a:t>Soeurs</a:t>
            </a:r>
            <a:r>
              <a:rPr lang="en-US" sz="1200" dirty="0"/>
              <a:t> gown below</a:t>
            </a:r>
          </a:p>
          <a:p>
            <a:r>
              <a:rPr lang="en-US" dirty="0"/>
              <a:t>By 1932, the Roaring 1920s was ancient history. Economics is the main reason for the relative abundance of vintage clothing from the 1920s vs. the 1930s. Much less fine clothing was created in the 1930s in contrast to the abundant production during the prior decade.</a:t>
            </a:r>
          </a:p>
          <a:p>
            <a:r>
              <a:rPr lang="en-US" dirty="0"/>
              <a:t>During the 1930s, fashion trends were driven by more than practical economy. A different and seemingly contrary impulse had a powerful effect—the yearning for the unattainable, for the lost world of the 1920s, in short for glamor, the key concept in 1930s high style clothing.</a:t>
            </a:r>
          </a:p>
          <a:p>
            <a:r>
              <a:rPr lang="en-US" dirty="0"/>
              <a:t>A stylish upper middle class woman could no longer expect to purchase a Worth couture gown like this one.</a:t>
            </a:r>
          </a:p>
          <a:p>
            <a:r>
              <a:rPr lang="en-US" b="1" dirty="0"/>
              <a:t>Worth couture</a:t>
            </a:r>
            <a:r>
              <a:rPr lang="en-US" dirty="0"/>
              <a:t> evening gown of sequined tulle with asymmetrical floral spray design, plunging neckline, and back train, c.1930.</a:t>
            </a:r>
          </a:p>
          <a:p>
            <a:endParaRPr lang="en-US" dirty="0"/>
          </a:p>
        </p:txBody>
      </p:sp>
      <p:pic>
        <p:nvPicPr>
          <p:cNvPr id="3074" name="Picture 2" descr="Callot Soeurs gow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01893">
            <a:off x="6162444" y="229327"/>
            <a:ext cx="990346" cy="22601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7867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303</TotalTime>
  <Words>2091</Words>
  <Application>Microsoft Office PowerPoint</Application>
  <PresentationFormat>On-screen Show (4:3)</PresentationFormat>
  <Paragraphs>141</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Couture</vt:lpstr>
      <vt:lpstr>1930’s </vt:lpstr>
      <vt:lpstr>Fashion of the 20th century-1930’s </vt:lpstr>
      <vt:lpstr>Events </vt:lpstr>
      <vt:lpstr>Music and movies </vt:lpstr>
      <vt:lpstr>Fashion </vt:lpstr>
      <vt:lpstr>Fashion designers </vt:lpstr>
      <vt:lpstr>Silhouette </vt:lpstr>
      <vt:lpstr>Trends </vt:lpstr>
      <vt:lpstr>Textile </vt:lpstr>
      <vt:lpstr>Popular colors </vt:lpstr>
      <vt:lpstr>The PARALLEL </vt:lpstr>
    </vt:vector>
  </TitlesOfParts>
  <Company>JTHS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Fashion of the 20th century-1930’s</dc:title>
  <dc:creator>Victoria Ruiz</dc:creator>
  <cp:lastModifiedBy>Victoria Ruiz</cp:lastModifiedBy>
  <cp:revision>30</cp:revision>
  <dcterms:created xsi:type="dcterms:W3CDTF">2012-02-07T19:29:40Z</dcterms:created>
  <dcterms:modified xsi:type="dcterms:W3CDTF">2012-02-17T19:56:36Z</dcterms:modified>
</cp:coreProperties>
</file>